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756" r:id="rId1"/>
  </p:sldMasterIdLst>
  <p:notesMasterIdLst>
    <p:notesMasterId r:id="rId3"/>
  </p:notesMasterIdLst>
  <p:sldIdLst>
    <p:sldId id="260" r:id="rId2"/>
  </p:sldIdLst>
  <p:sldSz cx="9720263" cy="1620043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E5E00"/>
    <a:srgbClr val="FF00FF"/>
    <a:srgbClr val="FDCDD0"/>
    <a:srgbClr val="144856"/>
    <a:srgbClr val="175A68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22" autoAdjust="0"/>
  </p:normalViewPr>
  <p:slideViewPr>
    <p:cSldViewPr snapToGrid="0">
      <p:cViewPr>
        <p:scale>
          <a:sx n="70" d="100"/>
          <a:sy n="70" d="100"/>
        </p:scale>
        <p:origin x="1908" y="-20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3950" y="1241425"/>
            <a:ext cx="2009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1241425"/>
            <a:ext cx="20097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651323"/>
            <a:ext cx="8262224" cy="564015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8508981"/>
            <a:ext cx="7290197" cy="3911355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862524"/>
            <a:ext cx="2095932" cy="13729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862524"/>
            <a:ext cx="6166292" cy="137291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2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038864"/>
            <a:ext cx="8383727" cy="6738931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0841548"/>
            <a:ext cx="8383727" cy="3543845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312617"/>
            <a:ext cx="4131112" cy="10279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312617"/>
            <a:ext cx="4131112" cy="10279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862527"/>
            <a:ext cx="8383727" cy="31313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3971359"/>
            <a:ext cx="4112126" cy="194630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5917660"/>
            <a:ext cx="4112126" cy="870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3971359"/>
            <a:ext cx="4132378" cy="194630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5917660"/>
            <a:ext cx="4132378" cy="870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4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080029"/>
            <a:ext cx="3135038" cy="378010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332567"/>
            <a:ext cx="4920883" cy="11512811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4860131"/>
            <a:ext cx="3135038" cy="90039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080029"/>
            <a:ext cx="3135038" cy="378010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332567"/>
            <a:ext cx="4920883" cy="11512811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4860131"/>
            <a:ext cx="3135038" cy="90039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6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862527"/>
            <a:ext cx="838372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312617"/>
            <a:ext cx="838372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5015410"/>
            <a:ext cx="21870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5015410"/>
            <a:ext cx="328058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5015410"/>
            <a:ext cx="21870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58.jpeg"/><Relationship Id="rId68" Type="http://schemas.openxmlformats.org/officeDocument/2006/relationships/hyperlink" Target="https://courses.lumenlearning.com/introchem/chapter/the-kinetic-molecular-theory-of-matter/" TargetMode="External"/><Relationship Id="rId84" Type="http://schemas.openxmlformats.org/officeDocument/2006/relationships/hyperlink" Target="https://pixabay.com/en/boiling-food-and-cooking-kitchen-1300606/" TargetMode="External"/><Relationship Id="rId89" Type="http://schemas.openxmlformats.org/officeDocument/2006/relationships/image" Target="../media/image71.gif"/><Relationship Id="rId16" Type="http://schemas.openxmlformats.org/officeDocument/2006/relationships/image" Target="../media/image14.png"/><Relationship Id="rId11" Type="http://schemas.openxmlformats.org/officeDocument/2006/relationships/image" Target="../media/image9.sv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hyperlink" Target="https://en.wiktionary.org/wiki/corrosive" TargetMode="External"/><Relationship Id="rId74" Type="http://schemas.openxmlformats.org/officeDocument/2006/relationships/hyperlink" Target="https://commons.wikimedia.org/wiki/File:Filter.svg" TargetMode="External"/><Relationship Id="rId79" Type="http://schemas.openxmlformats.org/officeDocument/2006/relationships/image" Target="../media/image66.png"/><Relationship Id="rId5" Type="http://schemas.openxmlformats.org/officeDocument/2006/relationships/image" Target="../media/image3.png"/><Relationship Id="rId90" Type="http://schemas.openxmlformats.org/officeDocument/2006/relationships/hyperlink" Target="http://teachingwithtech.lss.wisc.edu/m4w1.htm" TargetMode="External"/><Relationship Id="rId95" Type="http://schemas.openxmlformats.org/officeDocument/2006/relationships/image" Target="../media/image74.png"/><Relationship Id="rId22" Type="http://schemas.openxmlformats.org/officeDocument/2006/relationships/image" Target="../media/image20.svg"/><Relationship Id="rId27" Type="http://schemas.openxmlformats.org/officeDocument/2006/relationships/image" Target="../media/image25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hyperlink" Target="https://en.wikipedia.org/wiki/Alcohol_burner" TargetMode="External"/><Relationship Id="rId69" Type="http://schemas.openxmlformats.org/officeDocument/2006/relationships/image" Target="../media/image61.png"/><Relationship Id="rId80" Type="http://schemas.openxmlformats.org/officeDocument/2006/relationships/hyperlink" Target="https://pixabay.com/en/toothbrush-dental-health-brush-41749/" TargetMode="External"/><Relationship Id="rId85" Type="http://schemas.openxmlformats.org/officeDocument/2006/relationships/image" Target="../media/image69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6.jpeg"/><Relationship Id="rId67" Type="http://schemas.openxmlformats.org/officeDocument/2006/relationships/image" Target="../media/image60.pn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54" Type="http://schemas.openxmlformats.org/officeDocument/2006/relationships/image" Target="../media/image52.jpeg"/><Relationship Id="rId62" Type="http://schemas.openxmlformats.org/officeDocument/2006/relationships/hyperlink" Target="https://tex.stackexchange.com/questions/528103/how-to-draw-a-ph-scale-in-latex/528116" TargetMode="External"/><Relationship Id="rId70" Type="http://schemas.openxmlformats.org/officeDocument/2006/relationships/hyperlink" Target="https://pixabay.com/fr/gla%C3%A7on-fonte-la-glace-froid-150355/" TargetMode="External"/><Relationship Id="rId75" Type="http://schemas.openxmlformats.org/officeDocument/2006/relationships/image" Target="../media/image64.png"/><Relationship Id="rId83" Type="http://schemas.openxmlformats.org/officeDocument/2006/relationships/image" Target="../media/image68.png"/><Relationship Id="rId88" Type="http://schemas.openxmlformats.org/officeDocument/2006/relationships/hyperlink" Target="https://openclipart.org/detail/38245/-by-rejon-38245" TargetMode="External"/><Relationship Id="rId91" Type="http://schemas.openxmlformats.org/officeDocument/2006/relationships/image" Target="../media/image72.jpg"/><Relationship Id="rId96" Type="http://schemas.openxmlformats.org/officeDocument/2006/relationships/hyperlink" Target="https://pixabay.com/en/arrow-show-symbol-direction-right-131447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svg"/><Relationship Id="rId49" Type="http://schemas.openxmlformats.org/officeDocument/2006/relationships/image" Target="../media/image47.jpe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60" Type="http://schemas.openxmlformats.org/officeDocument/2006/relationships/hyperlink" Target="https://en.wikipedia.org/wiki/Salt" TargetMode="External"/><Relationship Id="rId65" Type="http://schemas.openxmlformats.org/officeDocument/2006/relationships/image" Target="../media/image59.gif"/><Relationship Id="rId73" Type="http://schemas.openxmlformats.org/officeDocument/2006/relationships/image" Target="../media/image63.png"/><Relationship Id="rId78" Type="http://schemas.openxmlformats.org/officeDocument/2006/relationships/hyperlink" Target="https://community.asdlib.org/imageandvideoexchangeforum/2013/08/01/column-chromatography/" TargetMode="External"/><Relationship Id="rId81" Type="http://schemas.openxmlformats.org/officeDocument/2006/relationships/image" Target="../media/image67.png"/><Relationship Id="rId86" Type="http://schemas.openxmlformats.org/officeDocument/2006/relationships/hyperlink" Target="https://openclipart.org/detail/17900/distilling%20flask%20with%20sidearm%20and%20stopper%201" TargetMode="External"/><Relationship Id="rId94" Type="http://schemas.openxmlformats.org/officeDocument/2006/relationships/hyperlink" Target="http://simple.wikipedia.org/wiki/Chemical_formula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jpe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hyperlink" Target="https://pixabay.com/ko/%ED%99%94%ED%95%99-%EA%B3%BC%ED%95%99-%EA%B3%BC%ED%95%99-%EC%95%84%EC%9D%B4%EC%BD%98-1293762/" TargetMode="External"/><Relationship Id="rId97" Type="http://schemas.openxmlformats.org/officeDocument/2006/relationships/image" Target="../media/image75.png"/><Relationship Id="rId7" Type="http://schemas.openxmlformats.org/officeDocument/2006/relationships/image" Target="../media/image5.svg"/><Relationship Id="rId71" Type="http://schemas.openxmlformats.org/officeDocument/2006/relationships/image" Target="../media/image62.jpeg"/><Relationship Id="rId92" Type="http://schemas.openxmlformats.org/officeDocument/2006/relationships/hyperlink" Target="https://med.libretexts.org/Bookshelves/Veterinary_Medicine/Book:_Anatomy_and_Physiology_of_Animals_(Lawson)/4:_Body_Organization/4.02:_The_Organisation_of_Animal_Bodies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sv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66" Type="http://schemas.openxmlformats.org/officeDocument/2006/relationships/hyperlink" Target="http://www.chem1.com/acad/webtext/atoms/atpt-5.html" TargetMode="External"/><Relationship Id="rId87" Type="http://schemas.openxmlformats.org/officeDocument/2006/relationships/image" Target="../media/image70.png"/><Relationship Id="rId61" Type="http://schemas.openxmlformats.org/officeDocument/2006/relationships/image" Target="../media/image57.png"/><Relationship Id="rId82" Type="http://schemas.openxmlformats.org/officeDocument/2006/relationships/hyperlink" Target="https://stackoverflow.com/questions/30711203/how-do-i-create-a-teardrop-in-html" TargetMode="External"/><Relationship Id="rId19" Type="http://schemas.openxmlformats.org/officeDocument/2006/relationships/image" Target="../media/image17.sv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65.jp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hyperlink" Target="https://2012books.lardbucket.org/books/introduction-to-chemistry-general-organic-and-biological/s11-03-gases-and-pressure.html" TargetMode="External"/><Relationship Id="rId93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Image result for black and white fl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75" y="11511181"/>
            <a:ext cx="581063" cy="5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lack and white fullere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 bwMode="auto">
          <a:xfrm>
            <a:off x="6788122" y="8941956"/>
            <a:ext cx="977413" cy="5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2F89BFD3-5B2D-4793-A77A-4A758E26F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2610">
            <a:off x="8167447" y="5303111"/>
            <a:ext cx="342007" cy="571793"/>
          </a:xfrm>
          <a:prstGeom prst="rect">
            <a:avLst/>
          </a:prstGeom>
        </p:spPr>
      </p:pic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31851" y="10503241"/>
            <a:ext cx="2819456" cy="2287911"/>
          </a:xfrm>
          <a:prstGeom prst="blockArc">
            <a:avLst>
              <a:gd name="adj1" fmla="val 10800004"/>
              <a:gd name="adj2" fmla="val 1572"/>
              <a:gd name="adj3" fmla="val 2764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30251" y="10234115"/>
            <a:ext cx="5645422" cy="631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90923" y="8354371"/>
            <a:ext cx="2780205" cy="2242258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59321" y="6206992"/>
            <a:ext cx="2805426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22045" y="8098309"/>
            <a:ext cx="5653628" cy="61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179076" y="5904517"/>
            <a:ext cx="5632822" cy="609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H="1" flipV="1">
            <a:off x="5478482" y="6373909"/>
            <a:ext cx="6636" cy="3433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>
            <a:off x="8721693" y="7088729"/>
            <a:ext cx="227241" cy="751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964532" y="7273371"/>
            <a:ext cx="463147" cy="497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6471416" y="6413362"/>
            <a:ext cx="0" cy="41359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 flipH="1">
            <a:off x="8413855" y="6213893"/>
            <a:ext cx="299958" cy="19946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8033932" y="5708172"/>
            <a:ext cx="0" cy="3588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6347529" y="1527693"/>
            <a:ext cx="1380839" cy="607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Block Arc 298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760781" y="12714300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49188" y="14603727"/>
            <a:ext cx="6305034" cy="6261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289F366-7001-4F39-9D35-5CE31B390754}"/>
              </a:ext>
            </a:extLst>
          </p:cNvPr>
          <p:cNvSpPr/>
          <p:nvPr/>
        </p:nvSpPr>
        <p:spPr>
          <a:xfrm>
            <a:off x="2145034" y="12422849"/>
            <a:ext cx="5630639" cy="6376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270194" y="7733428"/>
            <a:ext cx="1214980" cy="1304869"/>
            <a:chOff x="7394483" y="14202082"/>
            <a:chExt cx="1214980" cy="1304869"/>
          </a:xfrm>
          <a:solidFill>
            <a:srgbClr val="00FFFF"/>
          </a:solidFill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FE16334-B23A-4095-8628-6172C6CBF114}"/>
                </a:ext>
              </a:extLst>
            </p:cNvPr>
            <p:cNvSpPr/>
            <p:nvPr/>
          </p:nvSpPr>
          <p:spPr>
            <a:xfrm>
              <a:off x="7394483" y="14202082"/>
              <a:ext cx="1214980" cy="130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61DE099-3CC6-493E-9432-5C860204C3D4}"/>
                </a:ext>
              </a:extLst>
            </p:cNvPr>
            <p:cNvSpPr/>
            <p:nvPr/>
          </p:nvSpPr>
          <p:spPr>
            <a:xfrm>
              <a:off x="7585315" y="14401441"/>
              <a:ext cx="841075" cy="90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EB52A9CE-230C-48AF-8FA8-E4C0F0CBA6D9}"/>
                </a:ext>
              </a:extLst>
            </p:cNvPr>
            <p:cNvSpPr txBox="1"/>
            <p:nvPr/>
          </p:nvSpPr>
          <p:spPr>
            <a:xfrm>
              <a:off x="7617286" y="14569804"/>
              <a:ext cx="841074" cy="8271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10</a:t>
              </a:r>
            </a:p>
          </p:txBody>
        </p:sp>
      </p:grp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4E1EFDC1-BB78-4363-A248-77C63D17194B}"/>
              </a:ext>
            </a:extLst>
          </p:cNvPr>
          <p:cNvCxnSpPr>
            <a:cxnSpLocks/>
          </p:cNvCxnSpPr>
          <p:nvPr/>
        </p:nvCxnSpPr>
        <p:spPr>
          <a:xfrm>
            <a:off x="2758312" y="7961042"/>
            <a:ext cx="0" cy="34388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6C032BC1-965C-4B91-8BFD-347C302FE35D}"/>
              </a:ext>
            </a:extLst>
          </p:cNvPr>
          <p:cNvCxnSpPr>
            <a:cxnSpLocks/>
          </p:cNvCxnSpPr>
          <p:nvPr/>
        </p:nvCxnSpPr>
        <p:spPr>
          <a:xfrm>
            <a:off x="4041300" y="7809160"/>
            <a:ext cx="704" cy="33203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A45AA955-82C2-471D-8482-C9EE29D0B4ED}"/>
              </a:ext>
            </a:extLst>
          </p:cNvPr>
          <p:cNvCxnSpPr>
            <a:cxnSpLocks/>
          </p:cNvCxnSpPr>
          <p:nvPr/>
        </p:nvCxnSpPr>
        <p:spPr>
          <a:xfrm flipH="1">
            <a:off x="6228787" y="7983552"/>
            <a:ext cx="5720" cy="18484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71AAB27-87CC-4CA0-A373-0C845D11A31F}"/>
              </a:ext>
            </a:extLst>
          </p:cNvPr>
          <p:cNvCxnSpPr>
            <a:cxnSpLocks/>
          </p:cNvCxnSpPr>
          <p:nvPr/>
        </p:nvCxnSpPr>
        <p:spPr>
          <a:xfrm>
            <a:off x="4105592" y="5698554"/>
            <a:ext cx="0" cy="3776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B71B06FB-E412-40D5-908D-52A646DDAB26}"/>
              </a:ext>
            </a:extLst>
          </p:cNvPr>
          <p:cNvCxnSpPr>
            <a:cxnSpLocks/>
          </p:cNvCxnSpPr>
          <p:nvPr/>
        </p:nvCxnSpPr>
        <p:spPr>
          <a:xfrm flipV="1">
            <a:off x="4890055" y="6367553"/>
            <a:ext cx="0" cy="40708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ED62A0F5-2126-46D7-AE3F-BA2B85D4B2C0}"/>
              </a:ext>
            </a:extLst>
          </p:cNvPr>
          <p:cNvSpPr txBox="1"/>
          <p:nvPr/>
        </p:nvSpPr>
        <p:spPr>
          <a:xfrm>
            <a:off x="2399649" y="9079176"/>
            <a:ext cx="13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E3D77FF2-30D3-42CE-8AC7-2B08E28515B5}"/>
              </a:ext>
            </a:extLst>
          </p:cNvPr>
          <p:cNvSpPr/>
          <p:nvPr/>
        </p:nvSpPr>
        <p:spPr>
          <a:xfrm>
            <a:off x="3331450" y="7748496"/>
            <a:ext cx="760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Periodic table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466863" y="7507868"/>
            <a:ext cx="559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Relative atomic mass</a:t>
            </a: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2819492" y="8530899"/>
            <a:ext cx="1" cy="3417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9359EE4-0D4F-4351-AC73-9C6DA23F9A19}"/>
              </a:ext>
            </a:extLst>
          </p:cNvPr>
          <p:cNvSpPr/>
          <p:nvPr/>
        </p:nvSpPr>
        <p:spPr>
          <a:xfrm>
            <a:off x="2674400" y="8886867"/>
            <a:ext cx="738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Model of the atom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C25A2FE2-80EE-421B-A48E-F550CBAF8435}"/>
              </a:ext>
            </a:extLst>
          </p:cNvPr>
          <p:cNvCxnSpPr>
            <a:cxnSpLocks/>
          </p:cNvCxnSpPr>
          <p:nvPr/>
        </p:nvCxnSpPr>
        <p:spPr>
          <a:xfrm>
            <a:off x="4675431" y="7702989"/>
            <a:ext cx="0" cy="46541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ectangle 469">
            <a:extLst>
              <a:ext uri="{FF2B5EF4-FFF2-40B4-BE49-F238E27FC236}">
                <a16:creationId xmlns:a16="http://schemas.microsoft.com/office/drawing/2014/main" id="{DC7FA0B6-772A-4C9C-BDC8-75908FBFA6CA}"/>
              </a:ext>
            </a:extLst>
          </p:cNvPr>
          <p:cNvSpPr/>
          <p:nvPr/>
        </p:nvSpPr>
        <p:spPr>
          <a:xfrm>
            <a:off x="5917003" y="7662814"/>
            <a:ext cx="1041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Structure and bonding of carbon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C702AA81-45F2-4158-A611-659B37B411F1}"/>
              </a:ext>
            </a:extLst>
          </p:cNvPr>
          <p:cNvSpPr/>
          <p:nvPr/>
        </p:nvSpPr>
        <p:spPr>
          <a:xfrm>
            <a:off x="4189092" y="7403510"/>
            <a:ext cx="1192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Chemical bonds, ionic, covalent and metallic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930CEF7-8127-4F03-A320-00CB82C8E2DE}"/>
              </a:ext>
            </a:extLst>
          </p:cNvPr>
          <p:cNvSpPr/>
          <p:nvPr/>
        </p:nvSpPr>
        <p:spPr>
          <a:xfrm>
            <a:off x="3638686" y="5369618"/>
            <a:ext cx="818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Conservation of mass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9C9ECD3-9AD6-4725-BD57-844C262C38A6}"/>
              </a:ext>
            </a:extLst>
          </p:cNvPr>
          <p:cNvSpPr/>
          <p:nvPr/>
        </p:nvSpPr>
        <p:spPr>
          <a:xfrm>
            <a:off x="4443399" y="6756704"/>
            <a:ext cx="83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Relative formula mass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CBC8A8C-400F-4882-B8C0-6543D91D7E01}"/>
              </a:ext>
            </a:extLst>
          </p:cNvPr>
          <p:cNvSpPr/>
          <p:nvPr/>
        </p:nvSpPr>
        <p:spPr>
          <a:xfrm>
            <a:off x="5445676" y="6602476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Moles 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7498253" y="5292361"/>
            <a:ext cx="85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Exothermic and endothermic reactions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C7A52C-D784-40DB-97AD-126EA72A1CB6}"/>
              </a:ext>
            </a:extLst>
          </p:cNvPr>
          <p:cNvSpPr/>
          <p:nvPr/>
        </p:nvSpPr>
        <p:spPr>
          <a:xfrm>
            <a:off x="8915747" y="7587483"/>
            <a:ext cx="713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Reactivity of metals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E3B96C2-DCFF-419B-B260-D1405CB7C50B}"/>
              </a:ext>
            </a:extLst>
          </p:cNvPr>
          <p:cNvSpPr/>
          <p:nvPr/>
        </p:nvSpPr>
        <p:spPr>
          <a:xfrm>
            <a:off x="7595541" y="6892394"/>
            <a:ext cx="833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Reactions of acids</a:t>
            </a:r>
          </a:p>
        </p:txBody>
      </p:sp>
      <p:sp>
        <p:nvSpPr>
          <p:cNvPr id="148" name="Block Arc 147">
            <a:extLst>
              <a:ext uri="{FF2B5EF4-FFF2-40B4-BE49-F238E27FC236}">
                <a16:creationId xmlns:a16="http://schemas.microsoft.com/office/drawing/2014/main" id="{9C954A11-0D9B-461E-A122-3227CB42E4A0}"/>
              </a:ext>
            </a:extLst>
          </p:cNvPr>
          <p:cNvSpPr/>
          <p:nvPr/>
        </p:nvSpPr>
        <p:spPr>
          <a:xfrm rot="16200000">
            <a:off x="857657" y="4037189"/>
            <a:ext cx="2763185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A5973A-14D7-4217-B314-1EA5FAC0D5DA}"/>
              </a:ext>
            </a:extLst>
          </p:cNvPr>
          <p:cNvSpPr/>
          <p:nvPr/>
        </p:nvSpPr>
        <p:spPr>
          <a:xfrm>
            <a:off x="2249367" y="3739805"/>
            <a:ext cx="5511472" cy="6217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BE55F3D-7518-43BB-A585-996DB74D403D}"/>
              </a:ext>
            </a:extLst>
          </p:cNvPr>
          <p:cNvCxnSpPr>
            <a:cxnSpLocks/>
          </p:cNvCxnSpPr>
          <p:nvPr/>
        </p:nvCxnSpPr>
        <p:spPr>
          <a:xfrm flipV="1">
            <a:off x="955765" y="5766799"/>
            <a:ext cx="427972" cy="476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8C6D3C-89C1-4E08-884D-6015E0DECFAD}"/>
              </a:ext>
            </a:extLst>
          </p:cNvPr>
          <p:cNvCxnSpPr>
            <a:cxnSpLocks/>
          </p:cNvCxnSpPr>
          <p:nvPr/>
        </p:nvCxnSpPr>
        <p:spPr>
          <a:xfrm flipV="1">
            <a:off x="3026177" y="4249282"/>
            <a:ext cx="0" cy="2501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7EACB91-4DF9-41C5-8577-78B7F5B9EECE}"/>
              </a:ext>
            </a:extLst>
          </p:cNvPr>
          <p:cNvCxnSpPr>
            <a:cxnSpLocks/>
          </p:cNvCxnSpPr>
          <p:nvPr/>
        </p:nvCxnSpPr>
        <p:spPr>
          <a:xfrm>
            <a:off x="3277015" y="3427782"/>
            <a:ext cx="0" cy="44635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387C0A3-C9AD-4C75-96F4-3D5285AD80ED}"/>
              </a:ext>
            </a:extLst>
          </p:cNvPr>
          <p:cNvCxnSpPr>
            <a:cxnSpLocks/>
          </p:cNvCxnSpPr>
          <p:nvPr/>
        </p:nvCxnSpPr>
        <p:spPr>
          <a:xfrm flipV="1">
            <a:off x="4701458" y="4221182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8F79B0F-29FE-4321-8E8D-C88F2C7ACB3C}"/>
              </a:ext>
            </a:extLst>
          </p:cNvPr>
          <p:cNvCxnSpPr>
            <a:cxnSpLocks/>
          </p:cNvCxnSpPr>
          <p:nvPr/>
        </p:nvCxnSpPr>
        <p:spPr>
          <a:xfrm>
            <a:off x="3945635" y="3548605"/>
            <a:ext cx="9096" cy="35353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70B3FAC2-5199-4AC1-8A1B-F61B7CA0703D}"/>
              </a:ext>
            </a:extLst>
          </p:cNvPr>
          <p:cNvSpPr txBox="1"/>
          <p:nvPr/>
        </p:nvSpPr>
        <p:spPr>
          <a:xfrm>
            <a:off x="2271328" y="4728786"/>
            <a:ext cx="13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2610BEA-0F31-4444-A411-0083831E3091}"/>
              </a:ext>
            </a:extLst>
          </p:cNvPr>
          <p:cNvCxnSpPr>
            <a:cxnSpLocks/>
          </p:cNvCxnSpPr>
          <p:nvPr/>
        </p:nvCxnSpPr>
        <p:spPr>
          <a:xfrm flipV="1">
            <a:off x="2853498" y="6443660"/>
            <a:ext cx="3741" cy="32546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3934657-7F52-4606-89AA-9959983F3B18}"/>
              </a:ext>
            </a:extLst>
          </p:cNvPr>
          <p:cNvCxnSpPr>
            <a:cxnSpLocks/>
          </p:cNvCxnSpPr>
          <p:nvPr/>
        </p:nvCxnSpPr>
        <p:spPr>
          <a:xfrm flipH="1">
            <a:off x="1779238" y="5397650"/>
            <a:ext cx="429503" cy="16090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5172948" y="4519366"/>
            <a:ext cx="920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Purity and formulations 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7507496F-AB60-4D5D-ABE6-F6FB565DD237}"/>
              </a:ext>
            </a:extLst>
          </p:cNvPr>
          <p:cNvSpPr txBox="1"/>
          <p:nvPr/>
        </p:nvSpPr>
        <p:spPr>
          <a:xfrm>
            <a:off x="8069895" y="1136847"/>
            <a:ext cx="937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Potable water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9E2B23E-57AF-49A1-BC2C-D76E88106DBA}"/>
              </a:ext>
            </a:extLst>
          </p:cNvPr>
          <p:cNvSpPr txBox="1"/>
          <p:nvPr/>
        </p:nvSpPr>
        <p:spPr>
          <a:xfrm>
            <a:off x="6993466" y="2268577"/>
            <a:ext cx="116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Life cycle assessments and recycling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247BC13-8565-42A3-BCF6-B7E668B70B81}"/>
              </a:ext>
            </a:extLst>
          </p:cNvPr>
          <p:cNvSpPr txBox="1"/>
          <p:nvPr/>
        </p:nvSpPr>
        <p:spPr>
          <a:xfrm>
            <a:off x="7999820" y="4330517"/>
            <a:ext cx="104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Evolution of the Earth’s atmosphere </a:t>
            </a: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64AE3A98-D42F-4041-9CF0-3FA387A2498C}"/>
              </a:ext>
            </a:extLst>
          </p:cNvPr>
          <p:cNvSpPr/>
          <p:nvPr/>
        </p:nvSpPr>
        <p:spPr>
          <a:xfrm rot="5400000" flipH="1">
            <a:off x="6307693" y="1836181"/>
            <a:ext cx="282905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7931C83-FDD8-4871-B1CC-0D09EDED8057}"/>
              </a:ext>
            </a:extLst>
          </p:cNvPr>
          <p:cNvCxnSpPr>
            <a:cxnSpLocks/>
          </p:cNvCxnSpPr>
          <p:nvPr/>
        </p:nvCxnSpPr>
        <p:spPr>
          <a:xfrm flipH="1">
            <a:off x="3090633" y="5681144"/>
            <a:ext cx="3561" cy="34623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69324DC-816E-40C8-8436-6A3EFDA2EC0E}"/>
              </a:ext>
            </a:extLst>
          </p:cNvPr>
          <p:cNvSpPr txBox="1"/>
          <p:nvPr/>
        </p:nvSpPr>
        <p:spPr>
          <a:xfrm>
            <a:off x="246414" y="5804192"/>
            <a:ext cx="1047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Reversible reactions 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80DF458F-8800-491A-8716-D63A2AFA4BF5}"/>
              </a:ext>
            </a:extLst>
          </p:cNvPr>
          <p:cNvSpPr/>
          <p:nvPr/>
        </p:nvSpPr>
        <p:spPr>
          <a:xfrm>
            <a:off x="2806139" y="5469185"/>
            <a:ext cx="908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Rate of reaction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V="1">
            <a:off x="1572007" y="6293515"/>
            <a:ext cx="362638" cy="27178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AA509EC-FBC8-4663-B6CD-27113558EFA4}"/>
              </a:ext>
            </a:extLst>
          </p:cNvPr>
          <p:cNvSpPr/>
          <p:nvPr/>
        </p:nvSpPr>
        <p:spPr>
          <a:xfrm>
            <a:off x="2632812" y="4459824"/>
            <a:ext cx="1219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Fractional distillation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6DEC383-4A31-40B5-B87F-650A2D069A06}"/>
              </a:ext>
            </a:extLst>
          </p:cNvPr>
          <p:cNvSpPr/>
          <p:nvPr/>
        </p:nvSpPr>
        <p:spPr>
          <a:xfrm>
            <a:off x="5151689" y="3288340"/>
            <a:ext cx="920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Chromatography 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BA2CAA8-F52C-4A8D-8563-6E747F308B8A}"/>
              </a:ext>
            </a:extLst>
          </p:cNvPr>
          <p:cNvCxnSpPr>
            <a:cxnSpLocks/>
          </p:cNvCxnSpPr>
          <p:nvPr/>
        </p:nvCxnSpPr>
        <p:spPr>
          <a:xfrm flipV="1">
            <a:off x="6149862" y="4196593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8E3B35A-8FF0-4D98-8D7D-AAF07589FEDB}"/>
              </a:ext>
            </a:extLst>
          </p:cNvPr>
          <p:cNvCxnSpPr>
            <a:cxnSpLocks/>
          </p:cNvCxnSpPr>
          <p:nvPr/>
        </p:nvCxnSpPr>
        <p:spPr>
          <a:xfrm>
            <a:off x="5811422" y="3488329"/>
            <a:ext cx="0" cy="3588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5D82FA4-AFF8-4637-85DE-95CC84D449DA}"/>
              </a:ext>
            </a:extLst>
          </p:cNvPr>
          <p:cNvCxnSpPr>
            <a:cxnSpLocks/>
          </p:cNvCxnSpPr>
          <p:nvPr/>
        </p:nvCxnSpPr>
        <p:spPr>
          <a:xfrm>
            <a:off x="6740837" y="3474193"/>
            <a:ext cx="9096" cy="35353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271B549-30CB-4FB6-B2E6-52DA184D7A36}"/>
              </a:ext>
            </a:extLst>
          </p:cNvPr>
          <p:cNvCxnSpPr>
            <a:cxnSpLocks/>
          </p:cNvCxnSpPr>
          <p:nvPr/>
        </p:nvCxnSpPr>
        <p:spPr>
          <a:xfrm flipH="1">
            <a:off x="7969566" y="1335733"/>
            <a:ext cx="395041" cy="33913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6497A532-601B-4B0B-BBCC-5866DAFC5BEC}"/>
              </a:ext>
            </a:extLst>
          </p:cNvPr>
          <p:cNvCxnSpPr>
            <a:cxnSpLocks/>
          </p:cNvCxnSpPr>
          <p:nvPr/>
        </p:nvCxnSpPr>
        <p:spPr>
          <a:xfrm flipH="1" flipV="1">
            <a:off x="6684237" y="4260695"/>
            <a:ext cx="2044" cy="29767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D5C17B0-0A3B-4570-9B07-DB3342C9B754}"/>
              </a:ext>
            </a:extLst>
          </p:cNvPr>
          <p:cNvCxnSpPr>
            <a:cxnSpLocks/>
          </p:cNvCxnSpPr>
          <p:nvPr/>
        </p:nvCxnSpPr>
        <p:spPr>
          <a:xfrm>
            <a:off x="7951320" y="2959106"/>
            <a:ext cx="316016" cy="197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D45EAAD-9635-4D92-90CB-0CD7FE1875B4}"/>
              </a:ext>
            </a:extLst>
          </p:cNvPr>
          <p:cNvCxnSpPr>
            <a:cxnSpLocks/>
          </p:cNvCxnSpPr>
          <p:nvPr/>
        </p:nvCxnSpPr>
        <p:spPr>
          <a:xfrm flipH="1" flipV="1">
            <a:off x="8173346" y="4076477"/>
            <a:ext cx="193318" cy="23506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3FDCB2A-835A-46C7-A12B-619C49347D3C}"/>
              </a:ext>
            </a:extLst>
          </p:cNvPr>
          <p:cNvCxnSpPr>
            <a:cxnSpLocks/>
          </p:cNvCxnSpPr>
          <p:nvPr/>
        </p:nvCxnSpPr>
        <p:spPr>
          <a:xfrm flipH="1">
            <a:off x="8457017" y="2095829"/>
            <a:ext cx="357821" cy="841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 flipV="1">
            <a:off x="7479047" y="2062820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Splash">
            <a:extLst>
              <a:ext uri="{FF2B5EF4-FFF2-40B4-BE49-F238E27FC236}">
                <a16:creationId xmlns:a16="http://schemas.microsoft.com/office/drawing/2014/main" id="{57D53A79-7C6B-4FB0-9E62-C94F85D69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4091" y="2790820"/>
            <a:ext cx="593858" cy="593858"/>
          </a:xfrm>
          <a:prstGeom prst="rect">
            <a:avLst/>
          </a:prstGeom>
        </p:spPr>
      </p:pic>
      <p:pic>
        <p:nvPicPr>
          <p:cNvPr id="47" name="Graphic 46" descr="Test tubes">
            <a:extLst>
              <a:ext uri="{FF2B5EF4-FFF2-40B4-BE49-F238E27FC236}">
                <a16:creationId xmlns:a16="http://schemas.microsoft.com/office/drawing/2014/main" id="{B09CA265-AE0F-40C8-99B7-EDE7259DD4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2115" y="2703963"/>
            <a:ext cx="498264" cy="498264"/>
          </a:xfrm>
          <a:prstGeom prst="rect">
            <a:avLst/>
          </a:prstGeom>
        </p:spPr>
      </p:pic>
      <p:pic>
        <p:nvPicPr>
          <p:cNvPr id="51" name="Graphic 50" descr="Flask">
            <a:extLst>
              <a:ext uri="{FF2B5EF4-FFF2-40B4-BE49-F238E27FC236}">
                <a16:creationId xmlns:a16="http://schemas.microsoft.com/office/drawing/2014/main" id="{B0A44B54-0151-4B03-A773-56D6BB51A7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8930" y="5303361"/>
            <a:ext cx="568159" cy="568159"/>
          </a:xfrm>
          <a:prstGeom prst="rect">
            <a:avLst/>
          </a:prstGeom>
        </p:spPr>
      </p:pic>
      <p:pic>
        <p:nvPicPr>
          <p:cNvPr id="451" name="Graphic 450" descr="Atom">
            <a:extLst>
              <a:ext uri="{FF2B5EF4-FFF2-40B4-BE49-F238E27FC236}">
                <a16:creationId xmlns:a16="http://schemas.microsoft.com/office/drawing/2014/main" id="{721BF5B6-BA46-46FE-9E69-91B8E63FF7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5827" y="8969487"/>
            <a:ext cx="518728" cy="518728"/>
          </a:xfrm>
          <a:prstGeom prst="rect">
            <a:avLst/>
          </a:prstGeom>
        </p:spPr>
      </p:pic>
      <p:pic>
        <p:nvPicPr>
          <p:cNvPr id="459" name="Graphic 458" descr="Recycle">
            <a:extLst>
              <a:ext uri="{FF2B5EF4-FFF2-40B4-BE49-F238E27FC236}">
                <a16:creationId xmlns:a16="http://schemas.microsoft.com/office/drawing/2014/main" id="{AF78D75A-1EEC-46CF-9009-B754ED2B10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2019" y="2524747"/>
            <a:ext cx="481691" cy="481691"/>
          </a:xfrm>
          <a:prstGeom prst="rect">
            <a:avLst/>
          </a:prstGeom>
        </p:spPr>
      </p:pic>
      <p:pic>
        <p:nvPicPr>
          <p:cNvPr id="479" name="Graphic 478" descr="Scales of justice">
            <a:extLst>
              <a:ext uri="{FF2B5EF4-FFF2-40B4-BE49-F238E27FC236}">
                <a16:creationId xmlns:a16="http://schemas.microsoft.com/office/drawing/2014/main" id="{913F0C30-9DD0-4865-A3AD-EFA093FB82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9044" y="3961856"/>
            <a:ext cx="635301" cy="635301"/>
          </a:xfrm>
          <a:prstGeom prst="rect">
            <a:avLst/>
          </a:prstGeom>
        </p:spPr>
      </p:pic>
      <p:pic>
        <p:nvPicPr>
          <p:cNvPr id="489" name="Graphic 488" descr="Water">
            <a:extLst>
              <a:ext uri="{FF2B5EF4-FFF2-40B4-BE49-F238E27FC236}">
                <a16:creationId xmlns:a16="http://schemas.microsoft.com/office/drawing/2014/main" id="{3F82BB99-6D23-4D05-98AF-E65B2EB29A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9743" y="856420"/>
            <a:ext cx="353442" cy="353442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8F2DC396-31C1-474B-87BF-4E38ECCD55BF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</a:blip>
          <a:stretch>
            <a:fillRect/>
          </a:stretch>
        </p:blipFill>
        <p:spPr>
          <a:xfrm>
            <a:off x="8764417" y="5912890"/>
            <a:ext cx="635301" cy="675478"/>
          </a:xfrm>
          <a:prstGeom prst="rect">
            <a:avLst/>
          </a:prstGeom>
        </p:spPr>
      </p:pic>
      <p:pic>
        <p:nvPicPr>
          <p:cNvPr id="491" name="Graphic 490" descr="Filter">
            <a:extLst>
              <a:ext uri="{FF2B5EF4-FFF2-40B4-BE49-F238E27FC236}">
                <a16:creationId xmlns:a16="http://schemas.microsoft.com/office/drawing/2014/main" id="{A500826D-604E-4255-B703-E4A52BB336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64957" y="4851737"/>
            <a:ext cx="461666" cy="461666"/>
          </a:xfrm>
          <a:prstGeom prst="rect">
            <a:avLst/>
          </a:prstGeom>
        </p:spPr>
      </p:pic>
      <p:pic>
        <p:nvPicPr>
          <p:cNvPr id="505" name="Graphic 504" descr="Earth globe Africa and Europe">
            <a:extLst>
              <a:ext uri="{FF2B5EF4-FFF2-40B4-BE49-F238E27FC236}">
                <a16:creationId xmlns:a16="http://schemas.microsoft.com/office/drawing/2014/main" id="{D1560FD4-7E8B-4CC6-BF98-B230FAA9223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0964" y="4611146"/>
            <a:ext cx="573414" cy="573414"/>
          </a:xfrm>
          <a:prstGeom prst="rect">
            <a:avLst/>
          </a:prstGeom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D74E7F24-B20B-43E0-BAA8-C340766060EF}"/>
              </a:ext>
            </a:extLst>
          </p:cNvPr>
          <p:cNvSpPr/>
          <p:nvPr/>
        </p:nvSpPr>
        <p:spPr>
          <a:xfrm>
            <a:off x="8795163" y="6631540"/>
            <a:ext cx="673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Electrolysis </a:t>
            </a:r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5C9656B2-C12F-4E9E-9D5B-BD6D9B42689A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75000"/>
          </a:blip>
          <a:stretch>
            <a:fillRect/>
          </a:stretch>
        </p:blipFill>
        <p:spPr>
          <a:xfrm>
            <a:off x="3261485" y="4651093"/>
            <a:ext cx="579537" cy="723139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0AB046F0-866A-46FA-B463-6DD8839E66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85919" y="6789875"/>
            <a:ext cx="546989" cy="720025"/>
          </a:xfrm>
          <a:prstGeom prst="rect">
            <a:avLst/>
          </a:prstGeom>
        </p:spPr>
      </p:pic>
      <p:pic>
        <p:nvPicPr>
          <p:cNvPr id="1044" name="Picture 20" descr="Image result for covalent bonding water">
            <a:extLst>
              <a:ext uri="{FF2B5EF4-FFF2-40B4-BE49-F238E27FC236}">
                <a16:creationId xmlns:a16="http://schemas.microsoft.com/office/drawing/2014/main" id="{3B26B25B-1325-4163-9227-882D6B23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52" y="9004374"/>
            <a:ext cx="837272" cy="4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" name="Rectangle 442">
            <a:extLst>
              <a:ext uri="{FF2B5EF4-FFF2-40B4-BE49-F238E27FC236}">
                <a16:creationId xmlns:a16="http://schemas.microsoft.com/office/drawing/2014/main" id="{59A02434-3D85-4E1D-A4BC-41BA6EC3B6EB}"/>
              </a:ext>
            </a:extLst>
          </p:cNvPr>
          <p:cNvSpPr/>
          <p:nvPr/>
        </p:nvSpPr>
        <p:spPr>
          <a:xfrm>
            <a:off x="4836161" y="8780423"/>
            <a:ext cx="112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How bonding and structure are related to properties</a:t>
            </a:r>
          </a:p>
        </p:txBody>
      </p:sp>
      <p:pic>
        <p:nvPicPr>
          <p:cNvPr id="1046" name="Picture 22" descr="Image result for periodic table icon">
            <a:extLst>
              <a:ext uri="{FF2B5EF4-FFF2-40B4-BE49-F238E27FC236}">
                <a16:creationId xmlns:a16="http://schemas.microsoft.com/office/drawing/2014/main" id="{5141D5FE-57E0-46E8-BFCE-E016FF85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38" y="7028932"/>
            <a:ext cx="930970" cy="9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AC4CEDE9-BDAD-4261-9AB5-B739932AE742}"/>
              </a:ext>
            </a:extLst>
          </p:cNvPr>
          <p:cNvPicPr>
            <a:picLocks noChangeAspect="1"/>
          </p:cNvPicPr>
          <p:nvPr/>
        </p:nvPicPr>
        <p:blipFill>
          <a:blip r:embed="rId29">
            <a:biLevel thresh="75000"/>
          </a:blip>
          <a:stretch>
            <a:fillRect/>
          </a:stretch>
        </p:blipFill>
        <p:spPr>
          <a:xfrm>
            <a:off x="5049829" y="7680839"/>
            <a:ext cx="848842" cy="373939"/>
          </a:xfrm>
          <a:prstGeom prst="rect">
            <a:avLst/>
          </a:prstGeom>
        </p:spPr>
      </p:pic>
      <p:pic>
        <p:nvPicPr>
          <p:cNvPr id="412" name="Picture 18" descr="Image result for carbon diamond icon">
            <a:extLst>
              <a:ext uri="{FF2B5EF4-FFF2-40B4-BE49-F238E27FC236}">
                <a16:creationId xmlns:a16="http://schemas.microsoft.com/office/drawing/2014/main" id="{48563F50-5A11-460C-BC4B-15A11CE74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43699" r="60264" b="21042"/>
          <a:stretch/>
        </p:blipFill>
        <p:spPr bwMode="auto">
          <a:xfrm rot="1380117">
            <a:off x="6420082" y="7256091"/>
            <a:ext cx="859719" cy="5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alkanes">
            <a:extLst>
              <a:ext uri="{FF2B5EF4-FFF2-40B4-BE49-F238E27FC236}">
                <a16:creationId xmlns:a16="http://schemas.microsoft.com/office/drawing/2014/main" id="{13CA95BF-0E9C-47D6-904A-C3623878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58" y="2800220"/>
            <a:ext cx="751182" cy="3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63E21FF-0E62-4739-B228-713E93D9B934}"/>
              </a:ext>
            </a:extLst>
          </p:cNvPr>
          <p:cNvSpPr txBox="1"/>
          <p:nvPr/>
        </p:nvSpPr>
        <p:spPr>
          <a:xfrm>
            <a:off x="3862096" y="6641645"/>
            <a:ext cx="1191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O=C=O</a:t>
            </a:r>
          </a:p>
        </p:txBody>
      </p:sp>
      <p:pic>
        <p:nvPicPr>
          <p:cNvPr id="52" name="Graphic 51" descr="Scientist">
            <a:extLst>
              <a:ext uri="{FF2B5EF4-FFF2-40B4-BE49-F238E27FC236}">
                <a16:creationId xmlns:a16="http://schemas.microsoft.com/office/drawing/2014/main" id="{3BFD2DBA-32EE-4457-A84B-BB03ED0AD8E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05463" y="7953017"/>
            <a:ext cx="721670" cy="721670"/>
          </a:xfrm>
          <a:prstGeom prst="rect">
            <a:avLst/>
          </a:prstGeom>
        </p:spPr>
      </p:pic>
      <p:pic>
        <p:nvPicPr>
          <p:cNvPr id="2052" name="Picture 4" descr="Image result for reaction profile">
            <a:extLst>
              <a:ext uri="{FF2B5EF4-FFF2-40B4-BE49-F238E27FC236}">
                <a16:creationId xmlns:a16="http://schemas.microsoft.com/office/drawing/2014/main" id="{1FC1AA4B-D33D-4B42-9F64-34231B2BD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/>
          <a:stretch/>
        </p:blipFill>
        <p:spPr bwMode="auto">
          <a:xfrm>
            <a:off x="6614549" y="6627574"/>
            <a:ext cx="1011800" cy="6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phic 53" descr="Beaker">
            <a:extLst>
              <a:ext uri="{FF2B5EF4-FFF2-40B4-BE49-F238E27FC236}">
                <a16:creationId xmlns:a16="http://schemas.microsoft.com/office/drawing/2014/main" id="{54C8A6F5-13F0-4D1F-9865-37F12D4DF97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79047" y="7150087"/>
            <a:ext cx="542457" cy="542457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6A58E717-B771-4B43-9948-F58FF09DE708}"/>
              </a:ext>
            </a:extLst>
          </p:cNvPr>
          <p:cNvSpPr/>
          <p:nvPr/>
        </p:nvSpPr>
        <p:spPr>
          <a:xfrm>
            <a:off x="7037410" y="6585916"/>
            <a:ext cx="1021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Reaction profiles and bond energies</a:t>
            </a:r>
          </a:p>
        </p:txBody>
      </p:sp>
      <p:pic>
        <p:nvPicPr>
          <p:cNvPr id="322" name="Graphic 321" descr="Scales of justice">
            <a:extLst>
              <a:ext uri="{FF2B5EF4-FFF2-40B4-BE49-F238E27FC236}">
                <a16:creationId xmlns:a16="http://schemas.microsoft.com/office/drawing/2014/main" id="{DA92F7BC-5D2B-46B5-A9C4-E99E995A89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4848" y="5267250"/>
            <a:ext cx="635301" cy="635301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62746FAA-FD39-4C7E-B72D-5EB10A1F9645}"/>
              </a:ext>
            </a:extLst>
          </p:cNvPr>
          <p:cNvSpPr/>
          <p:nvPr/>
        </p:nvSpPr>
        <p:spPr>
          <a:xfrm>
            <a:off x="2607242" y="3128212"/>
            <a:ext cx="842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Carbon compounds</a:t>
            </a:r>
          </a:p>
          <a:p>
            <a:pPr algn="ctr"/>
            <a:r>
              <a:rPr lang="en-US" sz="800" dirty="0"/>
              <a:t> </a:t>
            </a:r>
          </a:p>
        </p:txBody>
      </p:sp>
      <p:pic>
        <p:nvPicPr>
          <p:cNvPr id="2068" name="Picture 20" descr="Image result for acid rain icon">
            <a:extLst>
              <a:ext uri="{FF2B5EF4-FFF2-40B4-BE49-F238E27FC236}">
                <a16:creationId xmlns:a16="http://schemas.microsoft.com/office/drawing/2014/main" id="{505E1CBD-7AA8-45FF-8C7D-A2788F45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02" y="1478106"/>
            <a:ext cx="480236" cy="4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889CD323-4010-4D1C-899E-D8E20531F8DE}"/>
              </a:ext>
            </a:extLst>
          </p:cNvPr>
          <p:cNvSpPr txBox="1"/>
          <p:nvPr/>
        </p:nvSpPr>
        <p:spPr>
          <a:xfrm>
            <a:off x="8917890" y="1953026"/>
            <a:ext cx="83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Atmospheric pollutants</a:t>
            </a:r>
          </a:p>
        </p:txBody>
      </p:sp>
      <p:pic>
        <p:nvPicPr>
          <p:cNvPr id="2078" name="Picture 30" descr="Image result for methane structure">
            <a:extLst>
              <a:ext uri="{FF2B5EF4-FFF2-40B4-BE49-F238E27FC236}">
                <a16:creationId xmlns:a16="http://schemas.microsoft.com/office/drawing/2014/main" id="{38D960CC-5836-42D3-BEF6-58B4AB48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19" y="2983041"/>
            <a:ext cx="298100" cy="3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86620ADC-67F0-43AA-A588-F1F7E3EC5F89}"/>
              </a:ext>
            </a:extLst>
          </p:cNvPr>
          <p:cNvSpPr txBox="1"/>
          <p:nvPr/>
        </p:nvSpPr>
        <p:spPr>
          <a:xfrm>
            <a:off x="7337201" y="2774366"/>
            <a:ext cx="876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Greenhouse gases</a:t>
            </a:r>
          </a:p>
        </p:txBody>
      </p:sp>
      <p:pic>
        <p:nvPicPr>
          <p:cNvPr id="530" name="Graphic 529" descr="Cow">
            <a:extLst>
              <a:ext uri="{FF2B5EF4-FFF2-40B4-BE49-F238E27FC236}">
                <a16:creationId xmlns:a16="http://schemas.microsoft.com/office/drawing/2014/main" id="{0CDC085B-141C-45EA-BD49-D9FB4B7013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270847" y="3011698"/>
            <a:ext cx="528954" cy="528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5021" y="1481913"/>
            <a:ext cx="146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Using Resources</a:t>
            </a:r>
          </a:p>
        </p:txBody>
      </p:sp>
      <p:sp>
        <p:nvSpPr>
          <p:cNvPr id="11" name="TextBox 10"/>
          <p:cNvSpPr txBox="1"/>
          <p:nvPr/>
        </p:nvSpPr>
        <p:spPr>
          <a:xfrm rot="20016058">
            <a:off x="7162855" y="3775094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Chemistry  </a:t>
            </a:r>
          </a:p>
        </p:txBody>
      </p:sp>
      <p:sp>
        <p:nvSpPr>
          <p:cNvPr id="341" name="TextBox 340"/>
          <p:cNvSpPr txBox="1"/>
          <p:nvPr/>
        </p:nvSpPr>
        <p:spPr>
          <a:xfrm rot="18378331">
            <a:off x="8177726" y="330366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</a:t>
            </a:r>
          </a:p>
        </p:txBody>
      </p:sp>
      <p:sp>
        <p:nvSpPr>
          <p:cNvPr id="342" name="TextBox 341"/>
          <p:cNvSpPr txBox="1"/>
          <p:nvPr/>
        </p:nvSpPr>
        <p:spPr>
          <a:xfrm rot="16485807">
            <a:off x="8168366" y="29310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</a:t>
            </a:r>
          </a:p>
        </p:txBody>
      </p:sp>
      <p:sp>
        <p:nvSpPr>
          <p:cNvPr id="344" name="TextBox 343"/>
          <p:cNvSpPr txBox="1"/>
          <p:nvPr/>
        </p:nvSpPr>
        <p:spPr>
          <a:xfrm rot="14547589">
            <a:off x="7543297" y="2159769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Atmosphere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8A23B9A-A9F0-4449-9100-8EAAE603174C}"/>
              </a:ext>
            </a:extLst>
          </p:cNvPr>
          <p:cNvCxnSpPr>
            <a:cxnSpLocks/>
          </p:cNvCxnSpPr>
          <p:nvPr/>
        </p:nvCxnSpPr>
        <p:spPr>
          <a:xfrm flipH="1" flipV="1">
            <a:off x="8707216" y="3193412"/>
            <a:ext cx="396495" cy="6232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5062338" y="3872768"/>
            <a:ext cx="193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Chemical Analysis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5869455" y="4471143"/>
            <a:ext cx="7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Testing for Unknown gas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2825928" y="3871617"/>
            <a:ext cx="19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Organic Chemistry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2746FAA-FD39-4C7E-B72D-5EB10A1F9645}"/>
              </a:ext>
            </a:extLst>
          </p:cNvPr>
          <p:cNvSpPr/>
          <p:nvPr/>
        </p:nvSpPr>
        <p:spPr>
          <a:xfrm>
            <a:off x="3484241" y="3272041"/>
            <a:ext cx="76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Alkanes and Alkenes 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62746FAA-FD39-4C7E-B72D-5EB10A1F9645}"/>
              </a:ext>
            </a:extLst>
          </p:cNvPr>
          <p:cNvSpPr/>
          <p:nvPr/>
        </p:nvSpPr>
        <p:spPr>
          <a:xfrm>
            <a:off x="4078955" y="4405103"/>
            <a:ext cx="622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Alcohols, carboxylic acids and Esters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7096" y="3407378"/>
            <a:ext cx="1214980" cy="1304869"/>
            <a:chOff x="1610740" y="3435793"/>
            <a:chExt cx="1214980" cy="1304869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610740" y="3435793"/>
              <a:ext cx="1214980" cy="130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795830" y="364019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9AB6F-CC39-9542-9CB4-66613FD228E7}"/>
                </a:ext>
              </a:extLst>
            </p:cNvPr>
            <p:cNvSpPr txBox="1"/>
            <p:nvPr/>
          </p:nvSpPr>
          <p:spPr>
            <a:xfrm>
              <a:off x="1794881" y="3733333"/>
              <a:ext cx="834017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11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6F20039-ABEA-BE47-B3A0-6B1A5F7867BE}"/>
                </a:ext>
              </a:extLst>
            </p:cNvPr>
            <p:cNvSpPr txBox="1"/>
            <p:nvPr/>
          </p:nvSpPr>
          <p:spPr>
            <a:xfrm>
              <a:off x="1771238" y="3716295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1907349" y="599722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5747" y="6019103"/>
            <a:ext cx="88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Change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6545" y="6022546"/>
            <a:ext cx="105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Chemical</a:t>
            </a:r>
          </a:p>
        </p:txBody>
      </p:sp>
      <p:sp>
        <p:nvSpPr>
          <p:cNvPr id="15" name="Rectangle 14"/>
          <p:cNvSpPr/>
          <p:nvPr/>
        </p:nvSpPr>
        <p:spPr>
          <a:xfrm rot="6296164">
            <a:off x="1168285" y="4685723"/>
            <a:ext cx="61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Rate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2953213">
            <a:off x="1299371" y="5721767"/>
            <a:ext cx="84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Extent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 rot="4839203">
            <a:off x="1178187" y="5171990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and</a:t>
            </a:r>
            <a:endParaRPr lang="en-GB" dirty="0"/>
          </a:p>
        </p:txBody>
      </p:sp>
      <p:sp>
        <p:nvSpPr>
          <p:cNvPr id="357" name="Rectangle 356"/>
          <p:cNvSpPr/>
          <p:nvPr/>
        </p:nvSpPr>
        <p:spPr>
          <a:xfrm>
            <a:off x="3985058" y="6029227"/>
            <a:ext cx="24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Quantitative Chemistry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6481897" y="6029227"/>
            <a:ext cx="1681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Energy Changes</a:t>
            </a:r>
          </a:p>
        </p:txBody>
      </p:sp>
      <p:sp>
        <p:nvSpPr>
          <p:cNvPr id="361" name="Rectangle 360"/>
          <p:cNvSpPr/>
          <p:nvPr/>
        </p:nvSpPr>
        <p:spPr>
          <a:xfrm rot="16950553">
            <a:off x="7972166" y="7379531"/>
            <a:ext cx="105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Chemical</a:t>
            </a:r>
          </a:p>
        </p:txBody>
      </p:sp>
      <p:sp>
        <p:nvSpPr>
          <p:cNvPr id="362" name="Rectangle 361"/>
          <p:cNvSpPr/>
          <p:nvPr/>
        </p:nvSpPr>
        <p:spPr>
          <a:xfrm rot="14665171">
            <a:off x="7913840" y="6513146"/>
            <a:ext cx="88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Change</a:t>
            </a:r>
          </a:p>
        </p:txBody>
      </p:sp>
      <p:grpSp>
        <p:nvGrpSpPr>
          <p:cNvPr id="363" name="Group 362"/>
          <p:cNvGrpSpPr/>
          <p:nvPr/>
        </p:nvGrpSpPr>
        <p:grpSpPr>
          <a:xfrm>
            <a:off x="1315067" y="7772552"/>
            <a:ext cx="1214980" cy="1304869"/>
            <a:chOff x="7394483" y="14202082"/>
            <a:chExt cx="1214980" cy="1304869"/>
          </a:xfrm>
          <a:solidFill>
            <a:srgbClr val="FFFF00"/>
          </a:solidFill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FE16334-B23A-4095-8628-6172C6CBF114}"/>
                </a:ext>
              </a:extLst>
            </p:cNvPr>
            <p:cNvSpPr/>
            <p:nvPr/>
          </p:nvSpPr>
          <p:spPr>
            <a:xfrm>
              <a:off x="7394483" y="14202082"/>
              <a:ext cx="1214980" cy="130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161DE099-3CC6-493E-9432-5C860204C3D4}"/>
                </a:ext>
              </a:extLst>
            </p:cNvPr>
            <p:cNvSpPr/>
            <p:nvPr/>
          </p:nvSpPr>
          <p:spPr>
            <a:xfrm>
              <a:off x="7585315" y="14401441"/>
              <a:ext cx="841075" cy="90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Rectangle 370"/>
          <p:cNvSpPr/>
          <p:nvPr/>
        </p:nvSpPr>
        <p:spPr>
          <a:xfrm>
            <a:off x="2682809" y="8068386"/>
            <a:ext cx="224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Fundamentals of chemistry unit 1</a:t>
            </a:r>
            <a:endParaRPr lang="en-GB" b="1" dirty="0"/>
          </a:p>
        </p:txBody>
      </p:sp>
      <p:grpSp>
        <p:nvGrpSpPr>
          <p:cNvPr id="378" name="Group 377"/>
          <p:cNvGrpSpPr/>
          <p:nvPr/>
        </p:nvGrpSpPr>
        <p:grpSpPr>
          <a:xfrm>
            <a:off x="7936230" y="11084332"/>
            <a:ext cx="1214980" cy="1304869"/>
            <a:chOff x="7394483" y="14202082"/>
            <a:chExt cx="1214980" cy="1304869"/>
          </a:xfrm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FE16334-B23A-4095-8628-6172C6CBF114}"/>
                </a:ext>
              </a:extLst>
            </p:cNvPr>
            <p:cNvSpPr/>
            <p:nvPr/>
          </p:nvSpPr>
          <p:spPr>
            <a:xfrm>
              <a:off x="7394483" y="14202082"/>
              <a:ext cx="1214980" cy="13048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161DE099-3CC6-493E-9432-5C860204C3D4}"/>
                </a:ext>
              </a:extLst>
            </p:cNvPr>
            <p:cNvSpPr/>
            <p:nvPr/>
          </p:nvSpPr>
          <p:spPr>
            <a:xfrm>
              <a:off x="7585315" y="1440144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B52A9CE-230C-48AF-8FA8-E4C0F0CBA6D9}"/>
                </a:ext>
              </a:extLst>
            </p:cNvPr>
            <p:cNvSpPr txBox="1"/>
            <p:nvPr/>
          </p:nvSpPr>
          <p:spPr>
            <a:xfrm>
              <a:off x="7585315" y="14464247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8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7FA81EA-6891-42DE-8A12-1EC1969B363C}"/>
                </a:ext>
              </a:extLst>
            </p:cNvPr>
            <p:cNvSpPr txBox="1"/>
            <p:nvPr/>
          </p:nvSpPr>
          <p:spPr>
            <a:xfrm>
              <a:off x="7566113" y="14459430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</p:grp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5003777" y="5358652"/>
            <a:ext cx="856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Expressing Concentration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5457861" y="5674813"/>
            <a:ext cx="0" cy="3588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 flipH="1">
            <a:off x="6105525" y="5670899"/>
            <a:ext cx="1639" cy="29175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5762428" y="5474499"/>
            <a:ext cx="8567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Atom Economy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80DF458F-8800-491A-8716-D63A2AFA4BF5}"/>
              </a:ext>
            </a:extLst>
          </p:cNvPr>
          <p:cNvSpPr/>
          <p:nvPr/>
        </p:nvSpPr>
        <p:spPr>
          <a:xfrm>
            <a:off x="2388132" y="6799281"/>
            <a:ext cx="936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Collision Theory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80DF458F-8800-491A-8716-D63A2AFA4BF5}"/>
              </a:ext>
            </a:extLst>
          </p:cNvPr>
          <p:cNvSpPr/>
          <p:nvPr/>
        </p:nvSpPr>
        <p:spPr>
          <a:xfrm>
            <a:off x="1126732" y="6513078"/>
            <a:ext cx="6723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Catalysts</a:t>
            </a: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80DF458F-8800-491A-8716-D63A2AFA4BF5}"/>
              </a:ext>
            </a:extLst>
          </p:cNvPr>
          <p:cNvSpPr/>
          <p:nvPr/>
        </p:nvSpPr>
        <p:spPr>
          <a:xfrm>
            <a:off x="1970479" y="4922963"/>
            <a:ext cx="672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Le </a:t>
            </a:r>
            <a:r>
              <a:rPr lang="en-US" sz="800" dirty="0" err="1"/>
              <a:t>Chatelier’s</a:t>
            </a:r>
            <a:r>
              <a:rPr lang="en-US" sz="800" dirty="0"/>
              <a:t> Principle</a:t>
            </a:r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8BA2CAA8-F52C-4A8D-8563-6E747F308B8A}"/>
              </a:ext>
            </a:extLst>
          </p:cNvPr>
          <p:cNvCxnSpPr>
            <a:cxnSpLocks/>
          </p:cNvCxnSpPr>
          <p:nvPr/>
        </p:nvCxnSpPr>
        <p:spPr>
          <a:xfrm flipV="1">
            <a:off x="5474250" y="4276869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6380806" y="4521036"/>
            <a:ext cx="7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Testing for ions - Flame tests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6397124" y="2981890"/>
            <a:ext cx="7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Testing for ions - precipitation</a:t>
            </a: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8888930" y="3228826"/>
            <a:ext cx="943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Global Climate Change</a:t>
            </a:r>
          </a:p>
        </p:txBody>
      </p: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>
            <a:off x="7047493" y="1274629"/>
            <a:ext cx="4044" cy="29805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89E2B23E-57AF-49A1-BC2C-D76E88106DBA}"/>
              </a:ext>
            </a:extLst>
          </p:cNvPr>
          <p:cNvSpPr txBox="1"/>
          <p:nvPr/>
        </p:nvSpPr>
        <p:spPr>
          <a:xfrm>
            <a:off x="7218243" y="970786"/>
            <a:ext cx="60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Alloys and Rust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89E2B23E-57AF-49A1-BC2C-D76E88106DBA}"/>
              </a:ext>
            </a:extLst>
          </p:cNvPr>
          <p:cNvSpPr txBox="1"/>
          <p:nvPr/>
        </p:nvSpPr>
        <p:spPr>
          <a:xfrm>
            <a:off x="7630283" y="1112145"/>
            <a:ext cx="6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Polymers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 flipH="1">
            <a:off x="7771504" y="1293700"/>
            <a:ext cx="3420" cy="29632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 flipV="1">
            <a:off x="6742759" y="2067511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7507496F-AB60-4D5D-ABE6-F6FB565DD237}"/>
              </a:ext>
            </a:extLst>
          </p:cNvPr>
          <p:cNvSpPr txBox="1"/>
          <p:nvPr/>
        </p:nvSpPr>
        <p:spPr>
          <a:xfrm>
            <a:off x="6759195" y="948346"/>
            <a:ext cx="59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Glass and Ceramics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80DF458F-8800-491A-8716-D63A2AFA4BF5}"/>
              </a:ext>
            </a:extLst>
          </p:cNvPr>
          <p:cNvSpPr/>
          <p:nvPr/>
        </p:nvSpPr>
        <p:spPr>
          <a:xfrm>
            <a:off x="6354184" y="2205345"/>
            <a:ext cx="672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Haber Process</a:t>
            </a:r>
          </a:p>
        </p:txBody>
      </p: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 flipH="1">
            <a:off x="7413102" y="1352392"/>
            <a:ext cx="3420" cy="29632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684237" y="5713556"/>
            <a:ext cx="0" cy="3588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Rectangle 408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6644553" y="5432905"/>
            <a:ext cx="856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Chemical Cells and Batteries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7406080" y="6426358"/>
            <a:ext cx="1" cy="20936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Rectangle 410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5916691" y="6733712"/>
            <a:ext cx="5749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Fuel Cells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59A02434-3D85-4E1D-A4BC-41BA6EC3B6EB}"/>
              </a:ext>
            </a:extLst>
          </p:cNvPr>
          <p:cNvSpPr/>
          <p:nvPr/>
        </p:nvSpPr>
        <p:spPr>
          <a:xfrm>
            <a:off x="6311021" y="8974503"/>
            <a:ext cx="7869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Nanoparticles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  <a:stCxn id="413" idx="0"/>
          </p:cNvCxnSpPr>
          <p:nvPr/>
        </p:nvCxnSpPr>
        <p:spPr>
          <a:xfrm flipV="1">
            <a:off x="6704520" y="8674687"/>
            <a:ext cx="3306" cy="29981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4017754" y="8664850"/>
            <a:ext cx="1" cy="3417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475108" y="8877928"/>
            <a:ext cx="71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Atomic Structure</a:t>
            </a:r>
          </a:p>
        </p:txBody>
      </p:sp>
      <p:sp>
        <p:nvSpPr>
          <p:cNvPr id="195" name="Rectangle 194"/>
          <p:cNvSpPr/>
          <p:nvPr/>
        </p:nvSpPr>
        <p:spPr>
          <a:xfrm rot="5001658">
            <a:off x="702502" y="9584155"/>
            <a:ext cx="154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Earth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119541" y="8754134"/>
            <a:ext cx="71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Climate Change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15913" y="9468618"/>
            <a:ext cx="71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The Carbon Cycle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62087" y="8469191"/>
            <a:ext cx="712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Recycling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1706831" y="9224623"/>
            <a:ext cx="71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The Rock Cycle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11862" y="10201823"/>
            <a:ext cx="940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Sedimentary, Igneous and Metamorphic Rock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269278" y="10220250"/>
            <a:ext cx="154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Metals and Acids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189002" y="9942603"/>
            <a:ext cx="712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Polymers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045448" y="11098858"/>
            <a:ext cx="712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Ceramics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158641" y="9807172"/>
            <a:ext cx="71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Metal Reactions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853498" y="10989864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Displacement Reactions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385684" y="10223987"/>
            <a:ext cx="154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Separation Techniques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613002" y="11116320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Mixtures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398948" y="9860792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Solutions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862096" y="11102341"/>
            <a:ext cx="930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Evaporation and Distillation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741180" y="11094718"/>
            <a:ext cx="9309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Filtration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271734" y="10399508"/>
            <a:ext cx="212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Periodic Table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276474" y="11042603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Group 0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334527" y="9843966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Group 7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7135695" y="9891424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Group 1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8136503" y="9995723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Groups and Periods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7311555" y="11009608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Metals and Non-Metals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6013884" y="10793744"/>
            <a:ext cx="4510" cy="35658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5832908" y="10049697"/>
            <a:ext cx="0" cy="2845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 flipV="1">
            <a:off x="4540455" y="10757792"/>
            <a:ext cx="12129" cy="31319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5381474" y="10823994"/>
            <a:ext cx="0" cy="2745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 flipV="1">
            <a:off x="3583696" y="10738457"/>
            <a:ext cx="2219" cy="28403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2629156" y="10750344"/>
            <a:ext cx="0" cy="2951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4540455" y="10076236"/>
            <a:ext cx="0" cy="28248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3759783" y="10132665"/>
            <a:ext cx="6400" cy="20318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1671766" y="9637895"/>
            <a:ext cx="250791" cy="16927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1066571" y="8767885"/>
            <a:ext cx="263643" cy="16117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895921" y="9186898"/>
            <a:ext cx="308193" cy="12692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948707" y="9761007"/>
            <a:ext cx="313731" cy="78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1305651" y="10384000"/>
            <a:ext cx="245371" cy="22458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2398112" y="10163937"/>
            <a:ext cx="0" cy="19478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3301072" y="12504384"/>
            <a:ext cx="212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Reactions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910166" y="11862289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Making Salts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7933754" y="13151853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Neutralisation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437950" y="13187525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Indicators and pH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635193" y="11987933"/>
            <a:ext cx="12005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Acids and Alkalis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066265" y="12542896"/>
            <a:ext cx="212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Acids and Alkalis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795260" y="11862675"/>
            <a:ext cx="824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Exothermic and Endothermic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842336" y="13147703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Conservation of Mass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842374" y="11883623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Thermal Decomposition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056230" y="13230194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Burning Fuels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295471" y="13157769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Word Equations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983767" y="11890398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Chemical Reactions</a:t>
            </a:r>
          </a:p>
        </p:txBody>
      </p:sp>
      <p:sp>
        <p:nvSpPr>
          <p:cNvPr id="278" name="Rectangle 277"/>
          <p:cNvSpPr/>
          <p:nvPr/>
        </p:nvSpPr>
        <p:spPr>
          <a:xfrm rot="15172471">
            <a:off x="818372" y="14096460"/>
            <a:ext cx="1333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Elements,</a:t>
            </a:r>
          </a:p>
        </p:txBody>
      </p:sp>
      <p:sp>
        <p:nvSpPr>
          <p:cNvPr id="38" name="Rectangle 37"/>
          <p:cNvSpPr/>
          <p:nvPr/>
        </p:nvSpPr>
        <p:spPr>
          <a:xfrm rot="16903759">
            <a:off x="1047706" y="13266894"/>
            <a:ext cx="79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Atoms</a:t>
            </a:r>
          </a:p>
        </p:txBody>
      </p:sp>
      <p:sp>
        <p:nvSpPr>
          <p:cNvPr id="39" name="Rectangle 38"/>
          <p:cNvSpPr/>
          <p:nvPr/>
        </p:nvSpPr>
        <p:spPr>
          <a:xfrm rot="19531123">
            <a:off x="1449304" y="12726889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and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30955" y="12537975"/>
            <a:ext cx="132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Compounds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66287" y="14720659"/>
            <a:ext cx="294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Particles and their Behaviour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218163" y="14713078"/>
            <a:ext cx="223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Working Scientifically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499459" y="13158966"/>
            <a:ext cx="82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Chemical Formulae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1446600" y="12016435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Compounds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63062" y="12581328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Atoms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177246" y="13589437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Elements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1942872" y="14105856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Gas Pressure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771969" y="15215354"/>
            <a:ext cx="824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Diffusion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2028549" y="15469687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Changes of State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042722" y="14129247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Boiling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999668" y="14151421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Melting and Freezing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256960" y="15451463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States of Matter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4440057" y="15442361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The Particle Model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747593" y="14031560"/>
            <a:ext cx="113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Scientific Questions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6677229" y="15369460"/>
            <a:ext cx="113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Planning Investigations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421799" y="14055982"/>
            <a:ext cx="113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Collecting and Presenting Data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5639327" y="15389908"/>
            <a:ext cx="113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Analysing and Evaluating</a:t>
            </a:r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  <a:stCxn id="233" idx="0"/>
          </p:cNvCxnSpPr>
          <p:nvPr/>
        </p:nvCxnSpPr>
        <p:spPr>
          <a:xfrm flipV="1">
            <a:off x="6688948" y="10744245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7702461" y="10758979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  <a:stCxn id="261" idx="0"/>
          </p:cNvCxnSpPr>
          <p:nvPr/>
        </p:nvCxnSpPr>
        <p:spPr>
          <a:xfrm flipH="1" flipV="1">
            <a:off x="8132297" y="12815477"/>
            <a:ext cx="213931" cy="33637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6908975" y="12966022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5275311" y="12896579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4450363" y="12953883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3886195" y="12963686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2649725" y="12974812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1383737" y="14837750"/>
            <a:ext cx="208113" cy="25224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882039" y="13770901"/>
            <a:ext cx="256597" cy="726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1126987" y="12768193"/>
            <a:ext cx="278821" cy="18509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2086485" y="12228952"/>
            <a:ext cx="8952" cy="3047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3354122" y="12262785"/>
            <a:ext cx="8952" cy="3047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4250372" y="12223397"/>
            <a:ext cx="8952" cy="3047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4900488" y="12199121"/>
            <a:ext cx="8952" cy="3047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6244883" y="12236827"/>
            <a:ext cx="8952" cy="3047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7406080" y="12176242"/>
            <a:ext cx="0" cy="41428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2567334" y="15115638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3846626" y="15150998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5009618" y="15137575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6193240" y="15115887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7260090" y="15108206"/>
            <a:ext cx="2381" cy="2983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7287178" y="14356355"/>
            <a:ext cx="4173" cy="3643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6008438" y="14391309"/>
            <a:ext cx="4173" cy="3643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4647176" y="14382108"/>
            <a:ext cx="4173" cy="3643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  <a:stCxn id="290" idx="2"/>
          </p:cNvCxnSpPr>
          <p:nvPr/>
        </p:nvCxnSpPr>
        <p:spPr>
          <a:xfrm flipH="1">
            <a:off x="3429128" y="14344691"/>
            <a:ext cx="178640" cy="38341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2323598" y="14371906"/>
            <a:ext cx="4173" cy="3643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6757403" y="10049697"/>
            <a:ext cx="0" cy="2845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>
            <a:off x="7601465" y="10132665"/>
            <a:ext cx="0" cy="2845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H="1">
            <a:off x="8355032" y="10417245"/>
            <a:ext cx="237113" cy="2303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4876761" y="8594299"/>
            <a:ext cx="1" cy="3417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>
            <a:off x="6635024" y="1319922"/>
            <a:ext cx="4044" cy="29805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9E2B23E-57AF-49A1-BC2C-D76E88106DBA}"/>
              </a:ext>
            </a:extLst>
          </p:cNvPr>
          <p:cNvSpPr txBox="1"/>
          <p:nvPr/>
        </p:nvSpPr>
        <p:spPr>
          <a:xfrm>
            <a:off x="6267155" y="1106377"/>
            <a:ext cx="655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Fertilisers</a:t>
            </a:r>
            <a:endParaRPr lang="en-US" sz="800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1247BC13-8565-42A3-BCF6-B7E668B70B81}"/>
              </a:ext>
            </a:extLst>
          </p:cNvPr>
          <p:cNvSpPr txBox="1"/>
          <p:nvPr/>
        </p:nvSpPr>
        <p:spPr>
          <a:xfrm>
            <a:off x="8840907" y="2822874"/>
            <a:ext cx="1047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Carbon footprint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A8A23B9A-A9F0-4449-9100-8EAAE603174C}"/>
              </a:ext>
            </a:extLst>
          </p:cNvPr>
          <p:cNvCxnSpPr>
            <a:cxnSpLocks/>
          </p:cNvCxnSpPr>
          <p:nvPr/>
        </p:nvCxnSpPr>
        <p:spPr>
          <a:xfrm flipH="1" flipV="1">
            <a:off x="8775605" y="2688935"/>
            <a:ext cx="396495" cy="6232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black and white footprint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36" y="2384200"/>
            <a:ext cx="369847" cy="3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ack and white climate change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47" y="3645634"/>
            <a:ext cx="727690" cy="4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" name="Rectangle 313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7022914" y="4490787"/>
            <a:ext cx="794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Testing for ions - spectrometry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8BA2CAA8-F52C-4A8D-8563-6E747F308B8A}"/>
              </a:ext>
            </a:extLst>
          </p:cNvPr>
          <p:cNvCxnSpPr>
            <a:cxnSpLocks/>
          </p:cNvCxnSpPr>
          <p:nvPr/>
        </p:nvCxnSpPr>
        <p:spPr>
          <a:xfrm flipV="1">
            <a:off x="7098018" y="4304340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82189" y="4378165"/>
            <a:ext cx="379793" cy="8152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134239" y="2957534"/>
            <a:ext cx="449277" cy="62508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2256" y="4660801"/>
            <a:ext cx="10438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/>
              <a:t>dynamic equilibrium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EBE55F3D-7518-43BB-A585-996DB74D403D}"/>
              </a:ext>
            </a:extLst>
          </p:cNvPr>
          <p:cNvCxnSpPr>
            <a:cxnSpLocks/>
          </p:cNvCxnSpPr>
          <p:nvPr/>
        </p:nvCxnSpPr>
        <p:spPr>
          <a:xfrm flipV="1">
            <a:off x="938158" y="4632659"/>
            <a:ext cx="427972" cy="476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31634" y="5198057"/>
            <a:ext cx="597658" cy="468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6"/>
          <a:srcRect l="24576" t="20665" r="59119" b="30081"/>
          <a:stretch/>
        </p:blipFill>
        <p:spPr>
          <a:xfrm>
            <a:off x="1827328" y="6689183"/>
            <a:ext cx="560804" cy="4889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1500031" y="12437832"/>
            <a:ext cx="69425" cy="45719"/>
          </a:xfrm>
          <a:prstGeom prst="rect">
            <a:avLst/>
          </a:prstGeom>
        </p:spPr>
      </p:pic>
      <p:pic>
        <p:nvPicPr>
          <p:cNvPr id="1032" name="Picture 8" descr="Image result for black and white percent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39" y="5091365"/>
            <a:ext cx="396332" cy="3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lack and white battery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12" y="4945770"/>
            <a:ext cx="304814" cy="4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>
            <a:off x="8671565" y="7867808"/>
            <a:ext cx="395223" cy="735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FC7A52C-D784-40DB-97AD-126EA72A1CB6}"/>
              </a:ext>
            </a:extLst>
          </p:cNvPr>
          <p:cNvSpPr/>
          <p:nvPr/>
        </p:nvSpPr>
        <p:spPr>
          <a:xfrm>
            <a:off x="8865580" y="6888636"/>
            <a:ext cx="713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pH scale</a:t>
            </a:r>
          </a:p>
        </p:txBody>
      </p:sp>
      <p:pic>
        <p:nvPicPr>
          <p:cNvPr id="1040" name="Picture 16" descr="Image result for black and white H+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87" y="7026724"/>
            <a:ext cx="370926" cy="5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lack and white recylci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6" y="8016687"/>
            <a:ext cx="459187" cy="4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4" descr="Image result for black and white climate change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9" y="9040080"/>
            <a:ext cx="727690" cy="4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black and white cycle symbol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8" y="9815599"/>
            <a:ext cx="431045" cy="4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flipH="1">
            <a:off x="695740" y="10718322"/>
            <a:ext cx="1040839" cy="514321"/>
          </a:xfrm>
          <a:prstGeom prst="rect">
            <a:avLst/>
          </a:prstGeom>
        </p:spPr>
      </p:pic>
      <p:pic>
        <p:nvPicPr>
          <p:cNvPr id="35" name="Picture 22" descr="Image result for black and white repeating chain"/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7" t="63593" b="9713"/>
          <a:stretch/>
        </p:blipFill>
        <p:spPr bwMode="auto">
          <a:xfrm>
            <a:off x="2082869" y="9632135"/>
            <a:ext cx="1131569" cy="3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black and white reaction"/>
          <p:cNvPicPr>
            <a:picLocks noChangeAspect="1" noChangeArrowheads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9"/>
          <a:stretch/>
        </p:blipFill>
        <p:spPr bwMode="auto">
          <a:xfrm>
            <a:off x="2224072" y="11808490"/>
            <a:ext cx="885792" cy="3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6"/>
          <a:srcRect t="-329" r="30924" b="29960"/>
          <a:stretch/>
        </p:blipFill>
        <p:spPr>
          <a:xfrm flipH="1">
            <a:off x="4593299" y="11620365"/>
            <a:ext cx="345470" cy="344895"/>
          </a:xfrm>
          <a:prstGeom prst="rect">
            <a:avLst/>
          </a:prstGeom>
        </p:spPr>
      </p:pic>
      <p:sp>
        <p:nvSpPr>
          <p:cNvPr id="337" name="Rectangle 336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3904431" y="9894901"/>
            <a:ext cx="1091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Chromatography</a:t>
            </a:r>
          </a:p>
        </p:txBody>
      </p:sp>
      <p:pic>
        <p:nvPicPr>
          <p:cNvPr id="326" name="Picture 26" descr="Image result for black and white reaction">
            <a:extLst>
              <a:ext uri="{FF2B5EF4-FFF2-40B4-BE49-F238E27FC236}">
                <a16:creationId xmlns:a16="http://schemas.microsoft.com/office/drawing/2014/main" id="{07923C1F-2A2E-49F9-ACDC-318264CAB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9"/>
          <a:stretch/>
        </p:blipFill>
        <p:spPr bwMode="auto">
          <a:xfrm>
            <a:off x="4802390" y="15728462"/>
            <a:ext cx="885792" cy="3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8" descr="Image result for black and white flame">
            <a:extLst>
              <a:ext uri="{FF2B5EF4-FFF2-40B4-BE49-F238E27FC236}">
                <a16:creationId xmlns:a16="http://schemas.microsoft.com/office/drawing/2014/main" id="{791A1249-1679-4A34-A292-30B8900E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9308" y="13925479"/>
            <a:ext cx="475202" cy="6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25B271B5-E8EA-4BA9-8B66-7886D50FBDB0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24576" t="20665" r="59119" b="30081"/>
          <a:stretch/>
        </p:blipFill>
        <p:spPr>
          <a:xfrm>
            <a:off x="3673224" y="15760250"/>
            <a:ext cx="349184" cy="304416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77B9B33-3B0B-4C3F-9F11-592EC5EF1F5A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8"/>
              </a:ext>
            </a:extLst>
          </a:blip>
          <a:stretch>
            <a:fillRect/>
          </a:stretch>
        </p:blipFill>
        <p:spPr>
          <a:xfrm flipH="1">
            <a:off x="6071466" y="11538972"/>
            <a:ext cx="480423" cy="413278"/>
          </a:xfrm>
          <a:prstGeom prst="rect">
            <a:avLst/>
          </a:prstGeom>
        </p:spPr>
      </p:pic>
      <p:pic>
        <p:nvPicPr>
          <p:cNvPr id="331" name="Graphic 330" descr="Atom">
            <a:extLst>
              <a:ext uri="{FF2B5EF4-FFF2-40B4-BE49-F238E27FC236}">
                <a16:creationId xmlns:a16="http://schemas.microsoft.com/office/drawing/2014/main" id="{7F1CBABA-3383-4DE9-B59E-A2530FA3A7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106" y="11958453"/>
            <a:ext cx="518728" cy="518728"/>
          </a:xfrm>
          <a:prstGeom prst="rect">
            <a:avLst/>
          </a:prstGeom>
        </p:spPr>
      </p:pic>
      <p:pic>
        <p:nvPicPr>
          <p:cNvPr id="24" name="Picture 23" descr="A picture containing shaker, tableware, indoor, table&#10;&#10;Description automatically generated">
            <a:extLst>
              <a:ext uri="{FF2B5EF4-FFF2-40B4-BE49-F238E27FC236}">
                <a16:creationId xmlns:a16="http://schemas.microsoft.com/office/drawing/2014/main" id="{EB3D538F-5B42-460A-AB0E-C2D6CDFBFA87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0"/>
              </a:ext>
            </a:extLst>
          </a:blip>
          <a:stretch>
            <a:fillRect/>
          </a:stretch>
        </p:blipFill>
        <p:spPr>
          <a:xfrm>
            <a:off x="6898445" y="11168894"/>
            <a:ext cx="587482" cy="640293"/>
          </a:xfrm>
          <a:prstGeom prst="rect">
            <a:avLst/>
          </a:prstGeom>
        </p:spPr>
      </p:pic>
      <p:pic>
        <p:nvPicPr>
          <p:cNvPr id="32" name="Picture 31" descr="A picture containing food&#10;&#10;Description automatically generated">
            <a:extLst>
              <a:ext uri="{FF2B5EF4-FFF2-40B4-BE49-F238E27FC236}">
                <a16:creationId xmlns:a16="http://schemas.microsoft.com/office/drawing/2014/main" id="{1D92E015-5427-48D3-998D-F7468299D7FD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2"/>
              </a:ext>
            </a:extLst>
          </a:blip>
          <a:stretch>
            <a:fillRect/>
          </a:stretch>
        </p:blipFill>
        <p:spPr>
          <a:xfrm>
            <a:off x="6960513" y="13469745"/>
            <a:ext cx="2106275" cy="462115"/>
          </a:xfrm>
          <a:prstGeom prst="rect">
            <a:avLst/>
          </a:prstGeom>
        </p:spPr>
      </p:pic>
      <p:pic>
        <p:nvPicPr>
          <p:cNvPr id="48" name="Picture 47" descr="A close up of a helmet&#10;&#10;Description automatically generated">
            <a:extLst>
              <a:ext uri="{FF2B5EF4-FFF2-40B4-BE49-F238E27FC236}">
                <a16:creationId xmlns:a16="http://schemas.microsoft.com/office/drawing/2014/main" id="{7C9297D9-37CE-41F5-9254-434643AE93A3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4"/>
              </a:ext>
            </a:extLst>
          </a:blip>
          <a:stretch>
            <a:fillRect/>
          </a:stretch>
        </p:blipFill>
        <p:spPr>
          <a:xfrm flipH="1">
            <a:off x="3927776" y="13522321"/>
            <a:ext cx="458688" cy="423011"/>
          </a:xfrm>
          <a:prstGeom prst="rect">
            <a:avLst/>
          </a:prstGeom>
        </p:spPr>
      </p:pic>
      <p:pic>
        <p:nvPicPr>
          <p:cNvPr id="340" name="Graphic 339" descr="Scales of justice">
            <a:extLst>
              <a:ext uri="{FF2B5EF4-FFF2-40B4-BE49-F238E27FC236}">
                <a16:creationId xmlns:a16="http://schemas.microsoft.com/office/drawing/2014/main" id="{76E328CE-3DAC-4AD7-9352-406FE144947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39225" y="13164302"/>
            <a:ext cx="635301" cy="635301"/>
          </a:xfrm>
          <a:prstGeom prst="rect">
            <a:avLst/>
          </a:prstGeom>
        </p:spPr>
      </p:pic>
      <p:pic>
        <p:nvPicPr>
          <p:cNvPr id="53" name="Picture 5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0DC0819-8106-48C7-805C-1C731B0D2A83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6"/>
              </a:ext>
            </a:extLst>
          </a:blip>
          <a:stretch>
            <a:fillRect/>
          </a:stretch>
        </p:blipFill>
        <p:spPr>
          <a:xfrm>
            <a:off x="121510" y="13899939"/>
            <a:ext cx="895102" cy="1345588"/>
          </a:xfrm>
          <a:prstGeom prst="rect">
            <a:avLst/>
          </a:prstGeom>
        </p:spPr>
      </p:pic>
      <p:pic>
        <p:nvPicPr>
          <p:cNvPr id="57" name="Picture 56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43EAF397-D3FD-43FE-BE9B-EFB4DDF6ADD1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8"/>
              </a:ext>
            </a:extLst>
          </a:blip>
          <a:stretch>
            <a:fillRect/>
          </a:stretch>
        </p:blipFill>
        <p:spPr>
          <a:xfrm>
            <a:off x="2303727" y="15760250"/>
            <a:ext cx="826861" cy="353579"/>
          </a:xfrm>
          <a:prstGeom prst="rect">
            <a:avLst/>
          </a:prstGeom>
        </p:spPr>
      </p:pic>
      <p:pic>
        <p:nvPicPr>
          <p:cNvPr id="60" name="Picture 59" descr="A picture containing table&#10;&#10;Description automatically generated">
            <a:extLst>
              <a:ext uri="{FF2B5EF4-FFF2-40B4-BE49-F238E27FC236}">
                <a16:creationId xmlns:a16="http://schemas.microsoft.com/office/drawing/2014/main" id="{4B1338DC-0667-4009-AD35-CC21F338ACC2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0"/>
              </a:ext>
            </a:extLst>
          </a:blip>
          <a:stretch>
            <a:fillRect/>
          </a:stretch>
        </p:blipFill>
        <p:spPr>
          <a:xfrm>
            <a:off x="4837098" y="13771638"/>
            <a:ext cx="756107" cy="407195"/>
          </a:xfrm>
          <a:prstGeom prst="rect">
            <a:avLst/>
          </a:prstGeom>
        </p:spPr>
      </p:pic>
      <p:pic>
        <p:nvPicPr>
          <p:cNvPr id="1024" name="Picture 1023" descr="A picture containing indoor, sitting, clock, photo&#10;&#10;Description automatically generated">
            <a:extLst>
              <a:ext uri="{FF2B5EF4-FFF2-40B4-BE49-F238E27FC236}">
                <a16:creationId xmlns:a16="http://schemas.microsoft.com/office/drawing/2014/main" id="{F6A3B6D6-92AB-4322-8578-5542B2B1292C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2"/>
              </a:ext>
            </a:extLst>
          </a:blip>
          <a:stretch>
            <a:fillRect/>
          </a:stretch>
        </p:blipFill>
        <p:spPr>
          <a:xfrm>
            <a:off x="2077789" y="13424826"/>
            <a:ext cx="543211" cy="543211"/>
          </a:xfrm>
          <a:prstGeom prst="rect">
            <a:avLst/>
          </a:prstGeom>
        </p:spPr>
      </p:pic>
      <p:pic>
        <p:nvPicPr>
          <p:cNvPr id="355" name="Picture 22" descr="Image result for periodic table icon">
            <a:extLst>
              <a:ext uri="{FF2B5EF4-FFF2-40B4-BE49-F238E27FC236}">
                <a16:creationId xmlns:a16="http://schemas.microsoft.com/office/drawing/2014/main" id="{71DB6E7D-D7BB-4AAC-AF4F-2B30AFE6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6" y="9172398"/>
            <a:ext cx="930970" cy="9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A close up of a bowl&#10;&#10;Description automatically generated">
            <a:extLst>
              <a:ext uri="{FF2B5EF4-FFF2-40B4-BE49-F238E27FC236}">
                <a16:creationId xmlns:a16="http://schemas.microsoft.com/office/drawing/2014/main" id="{C10C3C3A-3941-4ED5-A6A1-242A309390D9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4"/>
              </a:ext>
            </a:extLst>
          </a:blip>
          <a:stretch>
            <a:fillRect/>
          </a:stretch>
        </p:blipFill>
        <p:spPr>
          <a:xfrm>
            <a:off x="5308278" y="11303714"/>
            <a:ext cx="600243" cy="499338"/>
          </a:xfrm>
          <a:prstGeom prst="rect">
            <a:avLst/>
          </a:prstGeom>
        </p:spPr>
      </p:pic>
      <p:pic>
        <p:nvPicPr>
          <p:cNvPr id="1033" name="Picture 10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4751F7-2AC3-459A-8FD7-307D7A65EB0E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6"/>
              </a:ext>
            </a:extLst>
          </a:blip>
          <a:stretch>
            <a:fillRect/>
          </a:stretch>
        </p:blipFill>
        <p:spPr>
          <a:xfrm>
            <a:off x="5160278" y="9355734"/>
            <a:ext cx="427434" cy="522500"/>
          </a:xfrm>
          <a:prstGeom prst="rect">
            <a:avLst/>
          </a:prstGeom>
        </p:spPr>
      </p:pic>
      <p:pic>
        <p:nvPicPr>
          <p:cNvPr id="1035" name="Picture 10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507615-2340-4EE9-986D-B9A592F65DB0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8"/>
              </a:ext>
            </a:extLst>
          </a:blip>
          <a:stretch>
            <a:fillRect/>
          </a:stretch>
        </p:blipFill>
        <p:spPr>
          <a:xfrm>
            <a:off x="3442907" y="9515091"/>
            <a:ext cx="1286278" cy="345378"/>
          </a:xfrm>
          <a:prstGeom prst="rect">
            <a:avLst/>
          </a:prstGeom>
        </p:spPr>
      </p:pic>
      <p:pic>
        <p:nvPicPr>
          <p:cNvPr id="1041" name="Picture 1040" descr="A close up of a logo&#10;&#10;Description automatically generated">
            <a:extLst>
              <a:ext uri="{FF2B5EF4-FFF2-40B4-BE49-F238E27FC236}">
                <a16:creationId xmlns:a16="http://schemas.microsoft.com/office/drawing/2014/main" id="{A08611E0-0879-4FAA-9CD8-DFCCC52EA497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0"/>
              </a:ext>
            </a:extLst>
          </a:blip>
          <a:stretch>
            <a:fillRect/>
          </a:stretch>
        </p:blipFill>
        <p:spPr>
          <a:xfrm>
            <a:off x="6203333" y="9359578"/>
            <a:ext cx="584789" cy="430790"/>
          </a:xfrm>
          <a:prstGeom prst="rect">
            <a:avLst/>
          </a:prstGeom>
        </p:spPr>
      </p:pic>
      <p:pic>
        <p:nvPicPr>
          <p:cNvPr id="1045" name="Picture 1044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55397901-5F60-4DED-B536-A11F21781E96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2"/>
              </a:ext>
            </a:extLst>
          </a:blip>
          <a:stretch>
            <a:fillRect/>
          </a:stretch>
        </p:blipFill>
        <p:spPr>
          <a:xfrm flipH="1">
            <a:off x="7914301" y="9391179"/>
            <a:ext cx="375441" cy="528790"/>
          </a:xfrm>
          <a:prstGeom prst="rect">
            <a:avLst/>
          </a:prstGeom>
        </p:spPr>
      </p:pic>
      <p:pic>
        <p:nvPicPr>
          <p:cNvPr id="1051" name="Picture 1050" descr="A picture containing kitchenware, pot&#10;&#10;Description automatically generated">
            <a:extLst>
              <a:ext uri="{FF2B5EF4-FFF2-40B4-BE49-F238E27FC236}">
                <a16:creationId xmlns:a16="http://schemas.microsoft.com/office/drawing/2014/main" id="{894097B3-C642-4C27-BBF0-B76C098B5558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4"/>
              </a:ext>
            </a:extLst>
          </a:blip>
          <a:stretch>
            <a:fillRect/>
          </a:stretch>
        </p:blipFill>
        <p:spPr>
          <a:xfrm>
            <a:off x="1709104" y="11260013"/>
            <a:ext cx="625226" cy="488458"/>
          </a:xfrm>
          <a:prstGeom prst="rect">
            <a:avLst/>
          </a:prstGeom>
        </p:spPr>
      </p:pic>
      <p:pic>
        <p:nvPicPr>
          <p:cNvPr id="1054" name="Picture 1053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F0B33D1-222F-4254-8A3A-C35C026073E2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6"/>
              </a:ext>
            </a:extLst>
          </a:blip>
          <a:stretch>
            <a:fillRect/>
          </a:stretch>
        </p:blipFill>
        <p:spPr>
          <a:xfrm>
            <a:off x="3654466" y="11033427"/>
            <a:ext cx="389082" cy="438948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87FE4-C66C-4FEB-95E7-7BA81064FABF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6389371" y="15708014"/>
            <a:ext cx="705294" cy="467765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B50DB5-8430-4BA2-A86F-FB9AF051F727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0"/>
              </a:ext>
            </a:extLst>
          </a:blip>
          <a:stretch>
            <a:fillRect/>
          </a:stretch>
        </p:blipFill>
        <p:spPr>
          <a:xfrm>
            <a:off x="6361128" y="13679028"/>
            <a:ext cx="632201" cy="400767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986728-72B7-43A9-AB49-647DE31259B3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2"/>
              </a:ext>
            </a:extLst>
          </a:blip>
          <a:stretch>
            <a:fillRect/>
          </a:stretch>
        </p:blipFill>
        <p:spPr>
          <a:xfrm>
            <a:off x="704808" y="15466586"/>
            <a:ext cx="815181" cy="621953"/>
          </a:xfrm>
          <a:prstGeom prst="rect">
            <a:avLst/>
          </a:prstGeom>
        </p:spPr>
      </p:pic>
      <p:pic>
        <p:nvPicPr>
          <p:cNvPr id="136" name="Picture 135" descr="A close up of a logo&#10;&#10;Description automatically generated">
            <a:extLst>
              <a:ext uri="{FF2B5EF4-FFF2-40B4-BE49-F238E27FC236}">
                <a16:creationId xmlns:a16="http://schemas.microsoft.com/office/drawing/2014/main" id="{4CB88FEE-807D-450A-B445-C99D7F23A030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4"/>
              </a:ext>
            </a:extLst>
          </a:blip>
          <a:stretch>
            <a:fillRect/>
          </a:stretch>
        </p:blipFill>
        <p:spPr>
          <a:xfrm>
            <a:off x="3068102" y="13294473"/>
            <a:ext cx="551612" cy="569999"/>
          </a:xfrm>
          <a:prstGeom prst="rect">
            <a:avLst/>
          </a:prstGeom>
        </p:spPr>
      </p:pic>
      <p:pic>
        <p:nvPicPr>
          <p:cNvPr id="141" name="Picture 140" descr="A close up of a logo&#10;&#10;Description automatically generated">
            <a:extLst>
              <a:ext uri="{FF2B5EF4-FFF2-40B4-BE49-F238E27FC236}">
                <a16:creationId xmlns:a16="http://schemas.microsoft.com/office/drawing/2014/main" id="{747FA6AB-788E-4770-A354-FCB54D5EA469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6"/>
              </a:ext>
            </a:extLst>
          </a:blip>
          <a:stretch>
            <a:fillRect/>
          </a:stretch>
        </p:blipFill>
        <p:spPr>
          <a:xfrm>
            <a:off x="8691801" y="12589687"/>
            <a:ext cx="459410" cy="459410"/>
          </a:xfrm>
          <a:prstGeom prst="rect">
            <a:avLst/>
          </a:prstGeom>
        </p:spPr>
      </p:pic>
      <p:pic>
        <p:nvPicPr>
          <p:cNvPr id="349" name="Picture 2" descr="https://uhhs.uk/_images/Upholland-logo.png">
            <a:extLst>
              <a:ext uri="{FF2B5EF4-FFF2-40B4-BE49-F238E27FC236}">
                <a16:creationId xmlns:a16="http://schemas.microsoft.com/office/drawing/2014/main" id="{781E6BB3-170D-41E7-BBE2-971132D2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14" y="155259"/>
            <a:ext cx="1282450" cy="8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" name="Oval 355">
            <a:extLst>
              <a:ext uri="{FF2B5EF4-FFF2-40B4-BE49-F238E27FC236}">
                <a16:creationId xmlns:a16="http://schemas.microsoft.com/office/drawing/2014/main" id="{CBD88401-813A-42B0-8A95-53525CEF99EA}"/>
              </a:ext>
            </a:extLst>
          </p:cNvPr>
          <p:cNvSpPr/>
          <p:nvPr/>
        </p:nvSpPr>
        <p:spPr>
          <a:xfrm>
            <a:off x="7908979" y="14212242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8B137E2D-D86B-492C-96A7-A3CDAB4FF9A5}"/>
              </a:ext>
            </a:extLst>
          </p:cNvPr>
          <p:cNvSpPr/>
          <p:nvPr/>
        </p:nvSpPr>
        <p:spPr>
          <a:xfrm>
            <a:off x="8093005" y="14399298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48" name="TextBox 52">
            <a:extLst>
              <a:ext uri="{FF2B5EF4-FFF2-40B4-BE49-F238E27FC236}">
                <a16:creationId xmlns:a16="http://schemas.microsoft.com/office/drawing/2014/main" id="{BA709CDC-F476-4392-8189-CD28A836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635" y="14490136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49" name="TextBox 53">
            <a:extLst>
              <a:ext uri="{FF2B5EF4-FFF2-40B4-BE49-F238E27FC236}">
                <a16:creationId xmlns:a16="http://schemas.microsoft.com/office/drawing/2014/main" id="{38EC1B40-FDB8-4608-A62A-AF7012FB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406" y="14579836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913D0847-EBC2-4640-A448-3C1224C98B35}"/>
              </a:ext>
            </a:extLst>
          </p:cNvPr>
          <p:cNvSpPr/>
          <p:nvPr/>
        </p:nvSpPr>
        <p:spPr>
          <a:xfrm>
            <a:off x="1501257" y="7937471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6C5B01FA-BC7F-4F87-BC47-2A688A5B6350}"/>
              </a:ext>
            </a:extLst>
          </p:cNvPr>
          <p:cNvSpPr txBox="1"/>
          <p:nvPr/>
        </p:nvSpPr>
        <p:spPr>
          <a:xfrm>
            <a:off x="1472636" y="805809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6E34D98A-4DC9-4011-8652-401F0379E952}"/>
              </a:ext>
            </a:extLst>
          </p:cNvPr>
          <p:cNvSpPr txBox="1"/>
          <p:nvPr/>
        </p:nvSpPr>
        <p:spPr>
          <a:xfrm>
            <a:off x="1568315" y="817473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19EF1785-0DAF-4BB7-9F19-961DD74401CA}"/>
              </a:ext>
            </a:extLst>
          </p:cNvPr>
          <p:cNvSpPr/>
          <p:nvPr/>
        </p:nvSpPr>
        <p:spPr>
          <a:xfrm>
            <a:off x="7470031" y="7939456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4B490822-4754-4D8A-86ED-91653FB2C94A}"/>
              </a:ext>
            </a:extLst>
          </p:cNvPr>
          <p:cNvSpPr txBox="1"/>
          <p:nvPr/>
        </p:nvSpPr>
        <p:spPr>
          <a:xfrm>
            <a:off x="7439729" y="800695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54D37CA8-25AD-47BC-969A-4A95D474978F}"/>
              </a:ext>
            </a:extLst>
          </p:cNvPr>
          <p:cNvSpPr txBox="1"/>
          <p:nvPr/>
        </p:nvSpPr>
        <p:spPr>
          <a:xfrm>
            <a:off x="7532528" y="80805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A030FF6C-CBC4-481B-A192-E102398141A5}"/>
              </a:ext>
            </a:extLst>
          </p:cNvPr>
          <p:cNvSpPr/>
          <p:nvPr/>
        </p:nvSpPr>
        <p:spPr>
          <a:xfrm>
            <a:off x="5160088" y="1201326"/>
            <a:ext cx="1214438" cy="1304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A1F66675-41D2-4364-8C48-BBD4F705E892}"/>
              </a:ext>
            </a:extLst>
          </p:cNvPr>
          <p:cNvSpPr/>
          <p:nvPr/>
        </p:nvSpPr>
        <p:spPr>
          <a:xfrm>
            <a:off x="5293794" y="136917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5" name="TextBox 62">
            <a:extLst>
              <a:ext uri="{FF2B5EF4-FFF2-40B4-BE49-F238E27FC236}">
                <a16:creationId xmlns:a16="http://schemas.microsoft.com/office/drawing/2014/main" id="{CF439932-BE22-4FD1-B80D-1A8C5001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200" y="154936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DF496-8E83-4077-B36A-CCF79E032A73}"/>
              </a:ext>
            </a:extLst>
          </p:cNvPr>
          <p:cNvSpPr/>
          <p:nvPr/>
        </p:nvSpPr>
        <p:spPr>
          <a:xfrm>
            <a:off x="220067" y="179591"/>
            <a:ext cx="4748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Chemistry Learning Journey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A5B571E7-EC66-4FEC-8370-31545E3F5CAA}"/>
              </a:ext>
            </a:extLst>
          </p:cNvPr>
          <p:cNvSpPr/>
          <p:nvPr/>
        </p:nvSpPr>
        <p:spPr>
          <a:xfrm>
            <a:off x="658444" y="897722"/>
            <a:ext cx="4300904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47" name="Triangle 45">
            <a:extLst>
              <a:ext uri="{FF2B5EF4-FFF2-40B4-BE49-F238E27FC236}">
                <a16:creationId xmlns:a16="http://schemas.microsoft.com/office/drawing/2014/main" id="{5EAFB1B9-503F-4627-924C-EA1009812DF5}"/>
              </a:ext>
            </a:extLst>
          </p:cNvPr>
          <p:cNvSpPr/>
          <p:nvPr/>
        </p:nvSpPr>
        <p:spPr>
          <a:xfrm rot="16200000">
            <a:off x="-111120" y="855700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9" name="Triangle 45">
            <a:extLst>
              <a:ext uri="{FF2B5EF4-FFF2-40B4-BE49-F238E27FC236}">
                <a16:creationId xmlns:a16="http://schemas.microsoft.com/office/drawing/2014/main" id="{72E68620-5EB3-43ED-89D4-7B13FABDF493}"/>
              </a:ext>
            </a:extLst>
          </p:cNvPr>
          <p:cNvSpPr/>
          <p:nvPr/>
        </p:nvSpPr>
        <p:spPr>
          <a:xfrm rot="5400000">
            <a:off x="4750162" y="847690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70" name="TextBox 4">
            <a:extLst>
              <a:ext uri="{FF2B5EF4-FFF2-40B4-BE49-F238E27FC236}">
                <a16:creationId xmlns:a16="http://schemas.microsoft.com/office/drawing/2014/main" id="{6EFC5C13-214A-4C5D-BAF1-611BDC1AFFA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6644" y="11882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73" name="TextBox 439">
            <a:extLst>
              <a:ext uri="{FF2B5EF4-FFF2-40B4-BE49-F238E27FC236}">
                <a16:creationId xmlns:a16="http://schemas.microsoft.com/office/drawing/2014/main" id="{9B4C3184-0CAC-448A-8901-E4ACECE3568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539735" y="1068141"/>
            <a:ext cx="88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374" name="TextBox 2">
            <a:extLst>
              <a:ext uri="{FF2B5EF4-FFF2-40B4-BE49-F238E27FC236}">
                <a16:creationId xmlns:a16="http://schemas.microsoft.com/office/drawing/2014/main" id="{DFF15006-9409-4FFF-A898-0C877708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8" y="104534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375" name="TextBox 292">
            <a:extLst>
              <a:ext uri="{FF2B5EF4-FFF2-40B4-BE49-F238E27FC236}">
                <a16:creationId xmlns:a16="http://schemas.microsoft.com/office/drawing/2014/main" id="{2ACD3409-62DF-4E54-8CE0-99E30ADC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73" y="2039743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EEE5E642-C7C0-47C3-B4B6-EC465AC79F5E}"/>
              </a:ext>
            </a:extLst>
          </p:cNvPr>
          <p:cNvCxnSpPr>
            <a:cxnSpLocks/>
          </p:cNvCxnSpPr>
          <p:nvPr/>
        </p:nvCxnSpPr>
        <p:spPr>
          <a:xfrm flipH="1" flipV="1">
            <a:off x="722073" y="1480943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8C3D6C9F-3664-4E98-9C17-DA1DB82D574B}"/>
              </a:ext>
            </a:extLst>
          </p:cNvPr>
          <p:cNvCxnSpPr>
            <a:cxnSpLocks/>
          </p:cNvCxnSpPr>
          <p:nvPr/>
        </p:nvCxnSpPr>
        <p:spPr>
          <a:xfrm flipH="1" flipV="1">
            <a:off x="1206132" y="1503435"/>
            <a:ext cx="34033" cy="25279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 394">
            <a:extLst>
              <a:ext uri="{FF2B5EF4-FFF2-40B4-BE49-F238E27FC236}">
                <a16:creationId xmlns:a16="http://schemas.microsoft.com/office/drawing/2014/main" id="{318DEB42-F937-4AF3-9E05-61128C1A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40" y="1720617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43C342FB-9A90-4427-BD4A-300D576074CD}"/>
              </a:ext>
            </a:extLst>
          </p:cNvPr>
          <p:cNvCxnSpPr>
            <a:cxnSpLocks/>
          </p:cNvCxnSpPr>
          <p:nvPr/>
        </p:nvCxnSpPr>
        <p:spPr>
          <a:xfrm flipH="1" flipV="1">
            <a:off x="1671766" y="1500555"/>
            <a:ext cx="23815" cy="61799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394">
            <a:extLst>
              <a:ext uri="{FF2B5EF4-FFF2-40B4-BE49-F238E27FC236}">
                <a16:creationId xmlns:a16="http://schemas.microsoft.com/office/drawing/2014/main" id="{1B1AB532-9B26-4A60-9205-06D82C9A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06" y="2067749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sp>
        <p:nvSpPr>
          <p:cNvPr id="463" name="TextBox 388">
            <a:extLst>
              <a:ext uri="{FF2B5EF4-FFF2-40B4-BE49-F238E27FC236}">
                <a16:creationId xmlns:a16="http://schemas.microsoft.com/office/drawing/2014/main" id="{71988D34-A9E6-44D0-A2FE-CE0D10F17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732" y="1829481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3FC3707D-157E-4C43-AD84-DE70807F7A85}"/>
              </a:ext>
            </a:extLst>
          </p:cNvPr>
          <p:cNvCxnSpPr>
            <a:cxnSpLocks/>
          </p:cNvCxnSpPr>
          <p:nvPr/>
        </p:nvCxnSpPr>
        <p:spPr>
          <a:xfrm flipV="1">
            <a:off x="2036848" y="1577186"/>
            <a:ext cx="29439" cy="26518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extBox 388">
            <a:extLst>
              <a:ext uri="{FF2B5EF4-FFF2-40B4-BE49-F238E27FC236}">
                <a16:creationId xmlns:a16="http://schemas.microsoft.com/office/drawing/2014/main" id="{7A72560D-7843-4BA5-9A2B-C7EB63C2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027" y="2081065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284F77B0-C2A4-4210-B52E-EBAA28C8F8D4}"/>
              </a:ext>
            </a:extLst>
          </p:cNvPr>
          <p:cNvCxnSpPr>
            <a:cxnSpLocks/>
          </p:cNvCxnSpPr>
          <p:nvPr/>
        </p:nvCxnSpPr>
        <p:spPr>
          <a:xfrm flipV="1">
            <a:off x="2957077" y="1523853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360">
            <a:extLst>
              <a:ext uri="{FF2B5EF4-FFF2-40B4-BE49-F238E27FC236}">
                <a16:creationId xmlns:a16="http://schemas.microsoft.com/office/drawing/2014/main" id="{6DA137C9-8D41-429A-A0A6-8357F1CB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055" y="2038472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CF3B3681-A5B5-46FC-AA48-BB2C2D19F2F8}"/>
              </a:ext>
            </a:extLst>
          </p:cNvPr>
          <p:cNvCxnSpPr>
            <a:cxnSpLocks/>
          </p:cNvCxnSpPr>
          <p:nvPr/>
        </p:nvCxnSpPr>
        <p:spPr>
          <a:xfrm flipV="1">
            <a:off x="3551993" y="1579685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365">
            <a:extLst>
              <a:ext uri="{FF2B5EF4-FFF2-40B4-BE49-F238E27FC236}">
                <a16:creationId xmlns:a16="http://schemas.microsoft.com/office/drawing/2014/main" id="{55F16DDD-71EE-487E-9A5E-F07E72E2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83" y="1843931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A5A06DDF-007A-413A-9DF3-85CC834160F9}"/>
              </a:ext>
            </a:extLst>
          </p:cNvPr>
          <p:cNvCxnSpPr>
            <a:cxnSpLocks/>
          </p:cNvCxnSpPr>
          <p:nvPr/>
        </p:nvCxnSpPr>
        <p:spPr>
          <a:xfrm flipH="1" flipV="1">
            <a:off x="4051184" y="1563061"/>
            <a:ext cx="20126" cy="292686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92C314E4-C6C5-44DF-8FDB-C5563D15F3BD}"/>
              </a:ext>
            </a:extLst>
          </p:cNvPr>
          <p:cNvCxnSpPr>
            <a:cxnSpLocks/>
            <a:stCxn id="478" idx="0"/>
          </p:cNvCxnSpPr>
          <p:nvPr/>
        </p:nvCxnSpPr>
        <p:spPr>
          <a:xfrm flipH="1" flipV="1">
            <a:off x="4363147" y="1570046"/>
            <a:ext cx="118182" cy="677508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384">
            <a:extLst>
              <a:ext uri="{FF2B5EF4-FFF2-40B4-BE49-F238E27FC236}">
                <a16:creationId xmlns:a16="http://schemas.microsoft.com/office/drawing/2014/main" id="{45CF82FF-0676-4C61-8C79-A60584BC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535" y="2247554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sp>
        <p:nvSpPr>
          <p:cNvPr id="480" name="TextBox 321">
            <a:extLst>
              <a:ext uri="{FF2B5EF4-FFF2-40B4-BE49-F238E27FC236}">
                <a16:creationId xmlns:a16="http://schemas.microsoft.com/office/drawing/2014/main" id="{C5CF95A9-9660-461C-A043-35FF96FF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654" y="2113538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 to the scientific concepts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16177C7-60CE-49A8-AE79-71D5AE30C8CC}"/>
              </a:ext>
            </a:extLst>
          </p:cNvPr>
          <p:cNvCxnSpPr>
            <a:cxnSpLocks/>
          </p:cNvCxnSpPr>
          <p:nvPr/>
        </p:nvCxnSpPr>
        <p:spPr>
          <a:xfrm flipH="1" flipV="1">
            <a:off x="4669230" y="1590149"/>
            <a:ext cx="144659" cy="52338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C62FFBDE-90E4-4F39-AF3B-DDAA8010FA47}"/>
              </a:ext>
            </a:extLst>
          </p:cNvPr>
          <p:cNvSpPr/>
          <p:nvPr/>
        </p:nvSpPr>
        <p:spPr>
          <a:xfrm>
            <a:off x="5046111" y="8083744"/>
            <a:ext cx="224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Fundamentals of chemistry </a:t>
            </a:r>
            <a:r>
              <a:rPr lang="en-US" b="1"/>
              <a:t>unit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5794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14055</TotalTime>
  <Words>382</Words>
  <Application>Microsoft Office PowerPoint</Application>
  <PresentationFormat>Custom</PresentationFormat>
  <Paragraphs>154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Arial Rounded MT Bold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R Barry</cp:lastModifiedBy>
  <cp:revision>328</cp:revision>
  <cp:lastPrinted>2019-11-06T11:41:25Z</cp:lastPrinted>
  <dcterms:created xsi:type="dcterms:W3CDTF">2018-02-08T08:28:53Z</dcterms:created>
  <dcterms:modified xsi:type="dcterms:W3CDTF">2022-09-21T10:59:42Z</dcterms:modified>
</cp:coreProperties>
</file>