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8" r:id="rId2"/>
  </p:sldIdLst>
  <p:sldSz cx="9720263" cy="17640300"/>
  <p:notesSz cx="6797675" cy="9926638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B800"/>
    <a:srgbClr val="2CB22C"/>
    <a:srgbClr val="00CC00"/>
    <a:srgbClr val="00FF00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8" autoAdjust="0"/>
    <p:restoredTop sz="43141" autoAdjust="0"/>
  </p:normalViewPr>
  <p:slideViewPr>
    <p:cSldViewPr snapToGrid="0">
      <p:cViewPr>
        <p:scale>
          <a:sx n="90" d="100"/>
          <a:sy n="90" d="100"/>
        </p:scale>
        <p:origin x="870" y="-237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59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5545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24" Type="http://schemas.openxmlformats.org/officeDocument/2006/relationships/image" Target="../media/image122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2061846" y="8993506"/>
            <a:ext cx="612649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2050" name="Picture 520">
            <a:extLst>
              <a:ext uri="{FF2B5EF4-FFF2-40B4-BE49-F238E27FC236}">
                <a16:creationId xmlns:a16="http://schemas.microsoft.com/office/drawing/2014/main" id="{0B2C9786-A90C-44A5-B88D-E4351F503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7911" b="-2"/>
          <a:stretch>
            <a:fillRect/>
          </a:stretch>
        </p:blipFill>
        <p:spPr bwMode="auto">
          <a:xfrm>
            <a:off x="423863" y="14812963"/>
            <a:ext cx="3667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8">
            <a:extLst>
              <a:ext uri="{FF2B5EF4-FFF2-40B4-BE49-F238E27FC236}">
                <a16:creationId xmlns:a16="http://schemas.microsoft.com/office/drawing/2014/main" id="{4322E838-4419-494D-AB6F-D501448A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 bwMode="auto">
          <a:xfrm>
            <a:off x="2640013" y="16309975"/>
            <a:ext cx="1057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D7C17143-F0EF-4B51-9222-8812B6B40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870" r="2019" b="4565"/>
          <a:stretch>
            <a:fillRect/>
          </a:stretch>
        </p:blipFill>
        <p:spPr bwMode="auto">
          <a:xfrm>
            <a:off x="1735138" y="16344900"/>
            <a:ext cx="6985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6">
            <a:extLst>
              <a:ext uri="{FF2B5EF4-FFF2-40B4-BE49-F238E27FC236}">
                <a16:creationId xmlns:a16="http://schemas.microsoft.com/office/drawing/2014/main" id="{B8B604BC-EC2B-4652-AA1B-FA3F930DC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375063"/>
            <a:ext cx="4508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92BF58C-2A57-4841-A8E4-0039E845C9C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6414750"/>
            <a:ext cx="4397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5">
            <a:extLst>
              <a:ext uri="{FF2B5EF4-FFF2-40B4-BE49-F238E27FC236}">
                <a16:creationId xmlns:a16="http://schemas.microsoft.com/office/drawing/2014/main" id="{F7D31736-D89B-4C05-B642-5C87E6F4EA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294986"/>
            <a:ext cx="555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>
            <a:extLst>
              <a:ext uri="{FF2B5EF4-FFF2-40B4-BE49-F238E27FC236}">
                <a16:creationId xmlns:a16="http://schemas.microsoft.com/office/drawing/2014/main" id="{124A7F50-2701-47FA-AC89-C5D383E789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4973300"/>
            <a:ext cx="5492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16">
            <a:extLst>
              <a:ext uri="{FF2B5EF4-FFF2-40B4-BE49-F238E27FC236}">
                <a16:creationId xmlns:a16="http://schemas.microsoft.com/office/drawing/2014/main" id="{E6ACE447-1805-4571-8CEF-EEB1075D3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11963400"/>
            <a:ext cx="58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Image result for cell icon">
            <a:extLst>
              <a:ext uri="{FF2B5EF4-FFF2-40B4-BE49-F238E27FC236}">
                <a16:creationId xmlns:a16="http://schemas.microsoft.com/office/drawing/2014/main" id="{C5EA6DFB-34BB-45DF-B54B-97DE8A9C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48875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">
            <a:extLst>
              <a:ext uri="{FF2B5EF4-FFF2-40B4-BE49-F238E27FC236}">
                <a16:creationId xmlns:a16="http://schemas.microsoft.com/office/drawing/2014/main" id="{60BB4D84-A265-4786-A2B1-CFD8FCEF0E52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375063"/>
            <a:ext cx="58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">
            <a:extLst>
              <a:ext uri="{FF2B5EF4-FFF2-40B4-BE49-F238E27FC236}">
                <a16:creationId xmlns:a16="http://schemas.microsoft.com/office/drawing/2014/main" id="{EDBB44D1-8B39-46E5-81F9-B5A7B9B2BC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/>
          <a:stretch>
            <a:fillRect/>
          </a:stretch>
        </p:blipFill>
        <p:spPr bwMode="auto">
          <a:xfrm>
            <a:off x="6405563" y="16459200"/>
            <a:ext cx="4810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20">
            <a:extLst>
              <a:ext uri="{FF2B5EF4-FFF2-40B4-BE49-F238E27FC236}">
                <a16:creationId xmlns:a16="http://schemas.microsoft.com/office/drawing/2014/main" id="{7E47C0A8-7474-4E69-8CB8-C91C7386C0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11" y="10389871"/>
            <a:ext cx="4270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14">
            <a:extLst>
              <a:ext uri="{FF2B5EF4-FFF2-40B4-BE49-F238E27FC236}">
                <a16:creationId xmlns:a16="http://schemas.microsoft.com/office/drawing/2014/main" id="{AFCEA554-0980-457D-960B-0F35B15BB2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2796838"/>
            <a:ext cx="4826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731">
            <a:extLst>
              <a:ext uri="{FF2B5EF4-FFF2-40B4-BE49-F238E27FC236}">
                <a16:creationId xmlns:a16="http://schemas.microsoft.com/office/drawing/2014/main" id="{2F3DBA07-6479-4B69-B0A1-4419CB4FA6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674475"/>
            <a:ext cx="479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109">
            <a:extLst>
              <a:ext uri="{FF2B5EF4-FFF2-40B4-BE49-F238E27FC236}">
                <a16:creationId xmlns:a16="http://schemas.microsoft.com/office/drawing/2014/main" id="{3762E76D-AFEC-4C3C-B6F8-F62A80370CC3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9975850"/>
            <a:ext cx="6508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">
            <a:extLst>
              <a:ext uri="{FF2B5EF4-FFF2-40B4-BE49-F238E27FC236}">
                <a16:creationId xmlns:a16="http://schemas.microsoft.com/office/drawing/2014/main" id="{8B38CA54-D5E7-4C93-BC8A-23DBBCCBB2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14946" r="10106" b="17728"/>
          <a:stretch>
            <a:fillRect/>
          </a:stretch>
        </p:blipFill>
        <p:spPr bwMode="auto">
          <a:xfrm>
            <a:off x="2107566" y="8269643"/>
            <a:ext cx="7794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8">
            <a:extLst>
              <a:ext uri="{FF2B5EF4-FFF2-40B4-BE49-F238E27FC236}">
                <a16:creationId xmlns:a16="http://schemas.microsoft.com/office/drawing/2014/main" id="{96DACC2B-281F-4BDF-AC1D-2C67FA9604E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322263" y="8975725"/>
            <a:ext cx="8604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9">
            <a:extLst>
              <a:ext uri="{FF2B5EF4-FFF2-40B4-BE49-F238E27FC236}">
                <a16:creationId xmlns:a16="http://schemas.microsoft.com/office/drawing/2014/main" id="{F0EA8D4E-69C5-4FCF-90E8-61D9B7FE70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8547100"/>
            <a:ext cx="631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108">
            <a:extLst>
              <a:ext uri="{FF2B5EF4-FFF2-40B4-BE49-F238E27FC236}">
                <a16:creationId xmlns:a16="http://schemas.microsoft.com/office/drawing/2014/main" id="{D2E786C9-D7CD-4C76-8290-906E2312CC0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139488"/>
            <a:ext cx="5508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107">
            <a:extLst>
              <a:ext uri="{FF2B5EF4-FFF2-40B4-BE49-F238E27FC236}">
                <a16:creationId xmlns:a16="http://schemas.microsoft.com/office/drawing/2014/main" id="{F5947385-9886-4836-A95C-ACE9CF7AC7C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86" y="8188961"/>
            <a:ext cx="593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105">
            <a:extLst>
              <a:ext uri="{FF2B5EF4-FFF2-40B4-BE49-F238E27FC236}">
                <a16:creationId xmlns:a16="http://schemas.microsoft.com/office/drawing/2014/main" id="{2CD1B1C1-C95F-4C2D-B4BA-4A0B19EE504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090740"/>
            <a:ext cx="373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102">
            <a:extLst>
              <a:ext uri="{FF2B5EF4-FFF2-40B4-BE49-F238E27FC236}">
                <a16:creationId xmlns:a16="http://schemas.microsoft.com/office/drawing/2014/main" id="{7E81B630-7D8D-4D78-B98B-FFC5AC4BB12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253">
            <a:off x="3702051" y="8344091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6">
            <a:extLst>
              <a:ext uri="{FF2B5EF4-FFF2-40B4-BE49-F238E27FC236}">
                <a16:creationId xmlns:a16="http://schemas.microsoft.com/office/drawing/2014/main" id="{4E1097F3-9BED-455B-937E-B43FE86E468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59" y="9824245"/>
            <a:ext cx="5556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98">
            <a:extLst>
              <a:ext uri="{FF2B5EF4-FFF2-40B4-BE49-F238E27FC236}">
                <a16:creationId xmlns:a16="http://schemas.microsoft.com/office/drawing/2014/main" id="{19749003-9FC3-443C-8AB2-D2C4ED1EFDE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7881018"/>
            <a:ext cx="361918" cy="36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749">
            <a:extLst>
              <a:ext uri="{FF2B5EF4-FFF2-40B4-BE49-F238E27FC236}">
                <a16:creationId xmlns:a16="http://schemas.microsoft.com/office/drawing/2014/main" id="{E048EBE2-2EE2-4836-B0F3-FB7842FBA5F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117">
            <a:off x="9178857" y="6563548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75">
            <a:extLst>
              <a:ext uri="{FF2B5EF4-FFF2-40B4-BE49-F238E27FC236}">
                <a16:creationId xmlns:a16="http://schemas.microsoft.com/office/drawing/2014/main" id="{BF9025A8-568E-4340-A0B2-9603E07CD3B2}"/>
              </a:ext>
            </a:extLst>
          </p:cNvPr>
          <p:cNvPicPr>
            <a:picLocks noChangeAspect="1"/>
          </p:cNvPicPr>
          <p:nvPr/>
        </p:nvPicPr>
        <p:blipFill>
          <a:blip r:embed="rId2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3360738"/>
            <a:ext cx="88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80">
            <a:extLst>
              <a:ext uri="{FF2B5EF4-FFF2-40B4-BE49-F238E27FC236}">
                <a16:creationId xmlns:a16="http://schemas.microsoft.com/office/drawing/2014/main" id="{8525D35B-DAB7-4C04-9EA4-2D4A260F324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4" y="4072690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" name="TextBox 244">
            <a:extLst>
              <a:ext uri="{FF2B5EF4-FFF2-40B4-BE49-F238E27FC236}">
                <a16:creationId xmlns:a16="http://schemas.microsoft.com/office/drawing/2014/main" id="{502EB39B-34FD-4257-99CA-4A4545E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10601465"/>
            <a:ext cx="503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Cancer</a:t>
            </a:r>
          </a:p>
        </p:txBody>
      </p:sp>
      <p:pic>
        <p:nvPicPr>
          <p:cNvPr id="2089" name="Picture 77">
            <a:extLst>
              <a:ext uri="{FF2B5EF4-FFF2-40B4-BE49-F238E27FC236}">
                <a16:creationId xmlns:a16="http://schemas.microsoft.com/office/drawing/2014/main" id="{F91CE80E-BB91-4DE1-8A27-1449C302B8B9}"/>
              </a:ext>
            </a:extLst>
          </p:cNvPr>
          <p:cNvPicPr>
            <a:picLocks noChangeAspect="1"/>
          </p:cNvPicPr>
          <p:nvPr/>
        </p:nvPicPr>
        <p:blipFill>
          <a:blip r:embed="rId2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3306134">
            <a:off x="1582603" y="3411954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85" y="5496682"/>
            <a:ext cx="396114" cy="4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16">
            <a:extLst>
              <a:ext uri="{FF2B5EF4-FFF2-40B4-BE49-F238E27FC236}">
                <a16:creationId xmlns:a16="http://schemas.microsoft.com/office/drawing/2014/main" id="{90CD018F-9D88-48E6-BBAF-79E4A5BE179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230350"/>
            <a:ext cx="3349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2166938" y="15522575"/>
            <a:ext cx="6365875" cy="6096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265681" y="11117581"/>
            <a:ext cx="5929312" cy="590550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1600" b="1" dirty="0">
              <a:latin typeface="Gill Sans MT Condensed" panose="020B0506020104020203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00800" y="70596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687637" y="6788150"/>
            <a:ext cx="5254626" cy="650875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44538" y="486410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2181225" y="4559300"/>
            <a:ext cx="6275388" cy="642938"/>
          </a:xfrm>
          <a:prstGeom prst="rect">
            <a:avLst/>
          </a:prstGeom>
          <a:solidFill>
            <a:srgbClr val="00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321675" y="4178300"/>
            <a:ext cx="1214438" cy="1304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453438" y="4314825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DB57BC95-2BDF-4FD3-B557-25447E1178C4}"/>
              </a:ext>
            </a:extLst>
          </p:cNvPr>
          <p:cNvSpPr/>
          <p:nvPr/>
        </p:nvSpPr>
        <p:spPr>
          <a:xfrm>
            <a:off x="1573266" y="6468115"/>
            <a:ext cx="1214438" cy="13049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186E522-E931-4A53-8F65-8C52F1E20DCC}"/>
              </a:ext>
            </a:extLst>
          </p:cNvPr>
          <p:cNvSpPr/>
          <p:nvPr/>
        </p:nvSpPr>
        <p:spPr>
          <a:xfrm>
            <a:off x="1735138" y="6638925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7831138" y="2487613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sp>
        <p:nvSpPr>
          <p:cNvPr id="2118" name="TextBox 60">
            <a:extLst>
              <a:ext uri="{FF2B5EF4-FFF2-40B4-BE49-F238E27FC236}">
                <a16:creationId xmlns:a16="http://schemas.microsoft.com/office/drawing/2014/main" id="{96185192-33B3-4B79-8F87-FF4D456C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6723063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19" name="TextBox 61">
            <a:extLst>
              <a:ext uri="{FF2B5EF4-FFF2-40B4-BE49-F238E27FC236}">
                <a16:creationId xmlns:a16="http://schemas.microsoft.com/office/drawing/2014/main" id="{A0F2F343-B03E-4AD0-A53A-89147ED4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705600"/>
            <a:ext cx="8413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138" y="455453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Exam &amp; Post – 16</a:t>
            </a:r>
          </a:p>
          <a:p>
            <a:pPr algn="ctr" eaLnBrk="1" hangingPunct="1"/>
            <a:r>
              <a:rPr lang="en-US" altLang="en-US" sz="1200" b="1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1998664" y="10739438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139953" y="10942638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286" y="10954515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377" y="10994390"/>
            <a:ext cx="859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FABDA1-8E56-4315-93C3-5D2B098970B9}"/>
              </a:ext>
            </a:extLst>
          </p:cNvPr>
          <p:cNvCxnSpPr>
            <a:cxnSpLocks/>
          </p:cNvCxnSpPr>
          <p:nvPr/>
        </p:nvCxnSpPr>
        <p:spPr>
          <a:xfrm flipV="1">
            <a:off x="7042150" y="15965488"/>
            <a:ext cx="6350" cy="373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8" name="TextBox 16">
            <a:extLst>
              <a:ext uri="{FF2B5EF4-FFF2-40B4-BE49-F238E27FC236}">
                <a16:creationId xmlns:a16="http://schemas.microsoft.com/office/drawing/2014/main" id="{1935205F-575E-41C1-BD16-8B357F52D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16144875"/>
            <a:ext cx="82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Plant and animal cells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102FFFD-523F-4327-8868-96DD3FFA17CE}"/>
              </a:ext>
            </a:extLst>
          </p:cNvPr>
          <p:cNvCxnSpPr>
            <a:cxnSpLocks/>
          </p:cNvCxnSpPr>
          <p:nvPr/>
        </p:nvCxnSpPr>
        <p:spPr>
          <a:xfrm flipH="1" flipV="1">
            <a:off x="5510213" y="15979775"/>
            <a:ext cx="9525" cy="3571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0" name="TextBox 95">
            <a:extLst>
              <a:ext uri="{FF2B5EF4-FFF2-40B4-BE49-F238E27FC236}">
                <a16:creationId xmlns:a16="http://schemas.microsoft.com/office/drawing/2014/main" id="{209F8D19-6E80-4444-BA2A-2E7C4F39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5228888"/>
            <a:ext cx="773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cs typeface="Calibri" panose="020F0502020204030204" pitchFamily="34" charset="0"/>
              </a:rPr>
              <a:t>Specialised cells</a:t>
            </a:r>
          </a:p>
        </p:txBody>
      </p:sp>
      <p:sp>
        <p:nvSpPr>
          <p:cNvPr id="2131" name="TextBox 99">
            <a:extLst>
              <a:ext uri="{FF2B5EF4-FFF2-40B4-BE49-F238E27FC236}">
                <a16:creationId xmlns:a16="http://schemas.microsoft.com/office/drawing/2014/main" id="{C8E48F27-6D1D-4FA2-B250-B0AD4EE5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15232063"/>
            <a:ext cx="798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Levels of organisation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9C22A6C-AA09-4F10-8B3F-5C859402D8DD}"/>
              </a:ext>
            </a:extLst>
          </p:cNvPr>
          <p:cNvCxnSpPr>
            <a:cxnSpLocks/>
          </p:cNvCxnSpPr>
          <p:nvPr/>
        </p:nvCxnSpPr>
        <p:spPr>
          <a:xfrm>
            <a:off x="5021263" y="15332075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8ED912-3DE9-4796-BCEB-F2A34EE489BD}"/>
              </a:ext>
            </a:extLst>
          </p:cNvPr>
          <p:cNvCxnSpPr>
            <a:cxnSpLocks/>
          </p:cNvCxnSpPr>
          <p:nvPr/>
        </p:nvCxnSpPr>
        <p:spPr>
          <a:xfrm flipV="1">
            <a:off x="4965700" y="15997238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4" name="TextBox 104">
            <a:extLst>
              <a:ext uri="{FF2B5EF4-FFF2-40B4-BE49-F238E27FC236}">
                <a16:creationId xmlns:a16="http://schemas.microsoft.com/office/drawing/2014/main" id="{514BA340-7B25-4939-84F8-82E5D3FB5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16151225"/>
            <a:ext cx="735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Unicellular organisms</a:t>
            </a:r>
          </a:p>
        </p:txBody>
      </p:sp>
      <p:sp>
        <p:nvSpPr>
          <p:cNvPr id="2135" name="TextBox 114">
            <a:extLst>
              <a:ext uri="{FF2B5EF4-FFF2-40B4-BE49-F238E27FC236}">
                <a16:creationId xmlns:a16="http://schemas.microsoft.com/office/drawing/2014/main" id="{C09669CA-0E45-424C-9020-D583B6E87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8" y="15354300"/>
            <a:ext cx="598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Skeleton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039B35-D2EE-43B6-9442-C117752417F7}"/>
              </a:ext>
            </a:extLst>
          </p:cNvPr>
          <p:cNvCxnSpPr>
            <a:cxnSpLocks/>
          </p:cNvCxnSpPr>
          <p:nvPr/>
        </p:nvCxnSpPr>
        <p:spPr>
          <a:xfrm>
            <a:off x="4338638" y="15305088"/>
            <a:ext cx="14287" cy="3603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06841E1-29D0-466D-92B5-5C14385BFBEC}"/>
              </a:ext>
            </a:extLst>
          </p:cNvPr>
          <p:cNvCxnSpPr>
            <a:cxnSpLocks/>
          </p:cNvCxnSpPr>
          <p:nvPr/>
        </p:nvCxnSpPr>
        <p:spPr>
          <a:xfrm flipV="1">
            <a:off x="4351338" y="15997238"/>
            <a:ext cx="4762" cy="41751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719ECAA-7B1C-45FB-BB14-74ABCB6E5A4B}"/>
              </a:ext>
            </a:extLst>
          </p:cNvPr>
          <p:cNvCxnSpPr>
            <a:cxnSpLocks/>
          </p:cNvCxnSpPr>
          <p:nvPr/>
        </p:nvCxnSpPr>
        <p:spPr>
          <a:xfrm flipH="1">
            <a:off x="3557588" y="15400338"/>
            <a:ext cx="1587" cy="43815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19150" y="14819313"/>
            <a:ext cx="360363" cy="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0" name="TextBox 138">
            <a:extLst>
              <a:ext uri="{FF2B5EF4-FFF2-40B4-BE49-F238E27FC236}">
                <a16:creationId xmlns:a16="http://schemas.microsoft.com/office/drawing/2014/main" id="{90A0C371-09C7-4D7E-A204-051119E9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4485938"/>
            <a:ext cx="714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Seed dispersal</a:t>
            </a:r>
          </a:p>
        </p:txBody>
      </p:sp>
      <p:sp>
        <p:nvSpPr>
          <p:cNvPr id="2142" name="TextBox 128">
            <a:extLst>
              <a:ext uri="{FF2B5EF4-FFF2-40B4-BE49-F238E27FC236}">
                <a16:creationId xmlns:a16="http://schemas.microsoft.com/office/drawing/2014/main" id="{A57CC8E3-3B48-42F4-837C-49EDAD12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2" y="14239778"/>
            <a:ext cx="1004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Photosynthesis</a:t>
            </a:r>
          </a:p>
        </p:txBody>
      </p:sp>
      <p:sp>
        <p:nvSpPr>
          <p:cNvPr id="2143" name="TextBox 133">
            <a:extLst>
              <a:ext uri="{FF2B5EF4-FFF2-40B4-BE49-F238E27FC236}">
                <a16:creationId xmlns:a16="http://schemas.microsoft.com/office/drawing/2014/main" id="{03D3A672-C3C3-4BAA-A1AD-0C1630A6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2" y="14216599"/>
            <a:ext cx="77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Bacteria and enzymes in digestion</a:t>
            </a:r>
          </a:p>
        </p:txBody>
      </p:sp>
      <p:sp>
        <p:nvSpPr>
          <p:cNvPr id="2144" name="TextBox 149">
            <a:extLst>
              <a:ext uri="{FF2B5EF4-FFF2-40B4-BE49-F238E27FC236}">
                <a16:creationId xmlns:a16="http://schemas.microsoft.com/office/drawing/2014/main" id="{3A2CA834-1BDD-4A02-84C7-4E798628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507" y="12844635"/>
            <a:ext cx="871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Leaves</a:t>
            </a:r>
          </a:p>
        </p:txBody>
      </p:sp>
      <p:sp>
        <p:nvSpPr>
          <p:cNvPr id="2145" name="TextBox 154">
            <a:extLst>
              <a:ext uri="{FF2B5EF4-FFF2-40B4-BE49-F238E27FC236}">
                <a16:creationId xmlns:a16="http://schemas.microsoft.com/office/drawing/2014/main" id="{44D10019-609E-463A-A30D-E773001E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969" y="13039725"/>
            <a:ext cx="573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Plant minerals</a:t>
            </a:r>
          </a:p>
        </p:txBody>
      </p:sp>
      <p:sp>
        <p:nvSpPr>
          <p:cNvPr id="2146" name="TextBox 160">
            <a:extLst>
              <a:ext uri="{FF2B5EF4-FFF2-40B4-BE49-F238E27FC236}">
                <a16:creationId xmlns:a16="http://schemas.microsoft.com/office/drawing/2014/main" id="{99C3E893-E49A-4B96-AC13-75975A10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003" y="13985778"/>
            <a:ext cx="1020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Chemosynthesis</a:t>
            </a:r>
          </a:p>
        </p:txBody>
      </p:sp>
      <p:sp>
        <p:nvSpPr>
          <p:cNvPr id="2147" name="TextBox 162">
            <a:extLst>
              <a:ext uri="{FF2B5EF4-FFF2-40B4-BE49-F238E27FC236}">
                <a16:creationId xmlns:a16="http://schemas.microsoft.com/office/drawing/2014/main" id="{0B18479B-4B05-43F3-BE04-A1D27FF0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956" y="13001798"/>
            <a:ext cx="798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Aerobic Respiration</a:t>
            </a:r>
          </a:p>
        </p:txBody>
      </p:sp>
      <p:sp>
        <p:nvSpPr>
          <p:cNvPr id="2148" name="TextBox 168">
            <a:extLst>
              <a:ext uri="{FF2B5EF4-FFF2-40B4-BE49-F238E27FC236}">
                <a16:creationId xmlns:a16="http://schemas.microsoft.com/office/drawing/2014/main" id="{5E6A374C-338E-4758-B8BD-6970D04F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5117763"/>
            <a:ext cx="776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Fertilisation and implantation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1A4F1E1-980C-4375-A12A-4BEB0D838772}"/>
              </a:ext>
            </a:extLst>
          </p:cNvPr>
          <p:cNvCxnSpPr>
            <a:cxnSpLocks/>
          </p:cNvCxnSpPr>
          <p:nvPr/>
        </p:nvCxnSpPr>
        <p:spPr>
          <a:xfrm flipH="1">
            <a:off x="8224838" y="12239625"/>
            <a:ext cx="296862" cy="61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" name="TextBox 171">
            <a:extLst>
              <a:ext uri="{FF2B5EF4-FFF2-40B4-BE49-F238E27FC236}">
                <a16:creationId xmlns:a16="http://schemas.microsoft.com/office/drawing/2014/main" id="{BDC1F03F-DC78-48D4-9C7C-0554EB29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12171363"/>
            <a:ext cx="73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Plant and animal cells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5D1F1B0-A917-4D3F-8040-B666352A20DC}"/>
              </a:ext>
            </a:extLst>
          </p:cNvPr>
          <p:cNvCxnSpPr>
            <a:cxnSpLocks/>
          </p:cNvCxnSpPr>
          <p:nvPr/>
        </p:nvCxnSpPr>
        <p:spPr>
          <a:xfrm flipH="1">
            <a:off x="8691563" y="11483975"/>
            <a:ext cx="349250" cy="223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" name="TextBox 180">
            <a:extLst>
              <a:ext uri="{FF2B5EF4-FFF2-40B4-BE49-F238E27FC236}">
                <a16:creationId xmlns:a16="http://schemas.microsoft.com/office/drawing/2014/main" id="{BE3C6F1A-139D-4E56-B388-8C9ECBA85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388" y="11195050"/>
            <a:ext cx="947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Cell differentiation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80D4ADA-8EAD-474F-B3B5-A2B705DA4F71}"/>
              </a:ext>
            </a:extLst>
          </p:cNvPr>
          <p:cNvCxnSpPr>
            <a:cxnSpLocks/>
          </p:cNvCxnSpPr>
          <p:nvPr/>
        </p:nvCxnSpPr>
        <p:spPr>
          <a:xfrm flipH="1">
            <a:off x="8432800" y="11045825"/>
            <a:ext cx="152400" cy="30480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" name="TextBox 189">
            <a:extLst>
              <a:ext uri="{FF2B5EF4-FFF2-40B4-BE49-F238E27FC236}">
                <a16:creationId xmlns:a16="http://schemas.microsoft.com/office/drawing/2014/main" id="{90AEB1E9-F4D5-473D-A16B-CDB561C9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0956925"/>
            <a:ext cx="6699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Microscopy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28BADFE-2EB0-4D66-AB9A-5A2091F3DB66}"/>
              </a:ext>
            </a:extLst>
          </p:cNvPr>
          <p:cNvCxnSpPr>
            <a:cxnSpLocks/>
          </p:cNvCxnSpPr>
          <p:nvPr/>
        </p:nvCxnSpPr>
        <p:spPr>
          <a:xfrm flipV="1">
            <a:off x="7635875" y="11480800"/>
            <a:ext cx="0" cy="350838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6" name="TextBox 193">
            <a:extLst>
              <a:ext uri="{FF2B5EF4-FFF2-40B4-BE49-F238E27FC236}">
                <a16:creationId xmlns:a16="http://schemas.microsoft.com/office/drawing/2014/main" id="{7BE08F42-8486-44A7-AC01-EA168026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11828463"/>
            <a:ext cx="825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Specialised cells 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DAB0481C-6451-4605-9522-CB1F16D4AD57}"/>
              </a:ext>
            </a:extLst>
          </p:cNvPr>
          <p:cNvCxnSpPr>
            <a:cxnSpLocks/>
          </p:cNvCxnSpPr>
          <p:nvPr/>
        </p:nvCxnSpPr>
        <p:spPr>
          <a:xfrm flipV="1">
            <a:off x="1527175" y="11449050"/>
            <a:ext cx="315913" cy="1841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4" name="TextBox 242">
            <a:extLst>
              <a:ext uri="{FF2B5EF4-FFF2-40B4-BE49-F238E27FC236}">
                <a16:creationId xmlns:a16="http://schemas.microsoft.com/office/drawing/2014/main" id="{3799A568-FCDE-4C8E-9AF2-419357FA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099" y="8798719"/>
            <a:ext cx="8270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Viral diseases</a:t>
            </a:r>
          </a:p>
        </p:txBody>
      </p:sp>
      <p:sp>
        <p:nvSpPr>
          <p:cNvPr id="2165" name="TextBox 177">
            <a:extLst>
              <a:ext uri="{FF2B5EF4-FFF2-40B4-BE49-F238E27FC236}">
                <a16:creationId xmlns:a16="http://schemas.microsoft.com/office/drawing/2014/main" id="{D8862E5A-9855-4376-9012-94140F97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10334625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Vaccinations</a:t>
            </a:r>
          </a:p>
        </p:txBody>
      </p:sp>
      <p:sp>
        <p:nvSpPr>
          <p:cNvPr id="2166" name="TextBox 184">
            <a:extLst>
              <a:ext uri="{FF2B5EF4-FFF2-40B4-BE49-F238E27FC236}">
                <a16:creationId xmlns:a16="http://schemas.microsoft.com/office/drawing/2014/main" id="{B6E8B220-F654-44D8-AA65-C493D343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9740900"/>
            <a:ext cx="82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Discovery and development of drugs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V="1">
            <a:off x="5267325" y="9531350"/>
            <a:ext cx="0" cy="43053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633" y="10693401"/>
            <a:ext cx="692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Breathing and gas exchange</a:t>
            </a:r>
          </a:p>
        </p:txBody>
      </p:sp>
      <p:sp>
        <p:nvSpPr>
          <p:cNvPr id="2169" name="TextBox 194">
            <a:extLst>
              <a:ext uri="{FF2B5EF4-FFF2-40B4-BE49-F238E27FC236}">
                <a16:creationId xmlns:a16="http://schemas.microsoft.com/office/drawing/2014/main" id="{B7F0F9E2-5B4B-4800-A7B3-9386211AF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669463"/>
            <a:ext cx="71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Antibiotics and Painkillers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4125382-BAB4-4E43-B411-B89D49CAC250}"/>
              </a:ext>
            </a:extLst>
          </p:cNvPr>
          <p:cNvCxnSpPr>
            <a:cxnSpLocks/>
          </p:cNvCxnSpPr>
          <p:nvPr/>
        </p:nvCxnSpPr>
        <p:spPr>
          <a:xfrm flipH="1" flipV="1">
            <a:off x="2833688" y="16097250"/>
            <a:ext cx="6350" cy="18891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1" name="TextBox 196">
            <a:extLst>
              <a:ext uri="{FF2B5EF4-FFF2-40B4-BE49-F238E27FC236}">
                <a16:creationId xmlns:a16="http://schemas.microsoft.com/office/drawing/2014/main" id="{EBDF219D-ECB6-47FA-B197-636DA3D3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6121063"/>
            <a:ext cx="881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Adolescence</a:t>
            </a:r>
          </a:p>
        </p:txBody>
      </p: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16" y="10654507"/>
            <a:ext cx="692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Blood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FA681780-A5BB-4F98-8836-9F5441EED694}"/>
              </a:ext>
            </a:extLst>
          </p:cNvPr>
          <p:cNvCxnSpPr>
            <a:cxnSpLocks/>
          </p:cNvCxnSpPr>
          <p:nvPr/>
        </p:nvCxnSpPr>
        <p:spPr>
          <a:xfrm>
            <a:off x="5208588" y="8805069"/>
            <a:ext cx="7937" cy="32146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306" y="11765281"/>
            <a:ext cx="585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The heart</a:t>
            </a: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5B39C4B-028C-441D-A578-1BF5076DE6EF}"/>
              </a:ext>
            </a:extLst>
          </p:cNvPr>
          <p:cNvCxnSpPr>
            <a:cxnSpLocks/>
          </p:cNvCxnSpPr>
          <p:nvPr/>
        </p:nvCxnSpPr>
        <p:spPr>
          <a:xfrm flipH="1">
            <a:off x="6468263" y="8757129"/>
            <a:ext cx="3175" cy="38258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F1E90ADC-635C-4328-9F56-9369FB7F48EE}"/>
              </a:ext>
            </a:extLst>
          </p:cNvPr>
          <p:cNvCxnSpPr>
            <a:cxnSpLocks/>
          </p:cNvCxnSpPr>
          <p:nvPr/>
        </p:nvCxnSpPr>
        <p:spPr>
          <a:xfrm flipV="1">
            <a:off x="6265863" y="9467850"/>
            <a:ext cx="1587" cy="3714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1" y="8780781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Reflex action</a:t>
            </a:r>
          </a:p>
        </p:txBody>
      </p:sp>
      <p:sp>
        <p:nvSpPr>
          <p:cNvPr id="2183" name="TextBox 262">
            <a:extLst>
              <a:ext uri="{FF2B5EF4-FFF2-40B4-BE49-F238E27FC236}">
                <a16:creationId xmlns:a16="http://schemas.microsoft.com/office/drawing/2014/main" id="{E25F177A-BB74-495C-9B9F-20EA95EB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955" y="8793641"/>
            <a:ext cx="950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Thermoregulation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2084388" y="4421188"/>
            <a:ext cx="41409" cy="3135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1E8A2DE-71FB-4DD8-8DB5-F9C17F539158}"/>
              </a:ext>
            </a:extLst>
          </p:cNvPr>
          <p:cNvCxnSpPr>
            <a:cxnSpLocks/>
          </p:cNvCxnSpPr>
          <p:nvPr/>
        </p:nvCxnSpPr>
        <p:spPr>
          <a:xfrm flipH="1">
            <a:off x="8491020" y="6736248"/>
            <a:ext cx="179905" cy="40561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6" name="TextBox 287">
            <a:extLst>
              <a:ext uri="{FF2B5EF4-FFF2-40B4-BE49-F238E27FC236}">
                <a16:creationId xmlns:a16="http://schemas.microsoft.com/office/drawing/2014/main" id="{7C194ADC-421F-4DDE-AFB0-39B5B40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760" y="9619459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Homeostasis</a:t>
            </a:r>
          </a:p>
        </p:txBody>
      </p:sp>
      <p:sp>
        <p:nvSpPr>
          <p:cNvPr id="2187" name="TextBox 291">
            <a:extLst>
              <a:ext uri="{FF2B5EF4-FFF2-40B4-BE49-F238E27FC236}">
                <a16:creationId xmlns:a16="http://schemas.microsoft.com/office/drawing/2014/main" id="{49C1AB63-2DB5-48D7-AF2E-D571673D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32" y="8633619"/>
            <a:ext cx="882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Response to exercise</a:t>
            </a:r>
          </a:p>
        </p:txBody>
      </p: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306" y="3956410"/>
            <a:ext cx="642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Variation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2570163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Applying </a:t>
            </a:r>
            <a:r>
              <a:rPr lang="en-US" altLang="en-US" sz="800" dirty="0" err="1"/>
              <a:t>maths</a:t>
            </a:r>
            <a:r>
              <a:rPr lang="en-US" altLang="en-US" sz="800" dirty="0"/>
              <a:t> to the scientific concepts</a:t>
            </a:r>
          </a:p>
        </p:txBody>
      </p:sp>
      <p:sp>
        <p:nvSpPr>
          <p:cNvPr id="2192" name="TextBox 329">
            <a:extLst>
              <a:ext uri="{FF2B5EF4-FFF2-40B4-BE49-F238E27FC236}">
                <a16:creationId xmlns:a16="http://schemas.microsoft.com/office/drawing/2014/main" id="{E350FCA7-067E-424E-AAA3-1332FF49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219" y="5210484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Protein synthesis</a:t>
            </a:r>
          </a:p>
        </p:txBody>
      </p:sp>
      <p:sp>
        <p:nvSpPr>
          <p:cNvPr id="2193" name="TextBox 331">
            <a:extLst>
              <a:ext uri="{FF2B5EF4-FFF2-40B4-BE49-F238E27FC236}">
                <a16:creationId xmlns:a16="http://schemas.microsoft.com/office/drawing/2014/main" id="{6BF38E4D-BE56-4935-A0DC-547069E7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574" y="5244824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Evolution by natural selection</a:t>
            </a:r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E6A9F373-698C-437F-9875-F23FAB681A4F}"/>
              </a:ext>
            </a:extLst>
          </p:cNvPr>
          <p:cNvCxnSpPr>
            <a:cxnSpLocks/>
          </p:cNvCxnSpPr>
          <p:nvPr/>
        </p:nvCxnSpPr>
        <p:spPr>
          <a:xfrm>
            <a:off x="2626164" y="4286313"/>
            <a:ext cx="44047" cy="382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133" y="3913468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Gene expression and mutations</a:t>
            </a:r>
          </a:p>
        </p:txBody>
      </p:sp>
      <p:sp>
        <p:nvSpPr>
          <p:cNvPr id="2196" name="TextBox 338">
            <a:extLst>
              <a:ext uri="{FF2B5EF4-FFF2-40B4-BE49-F238E27FC236}">
                <a16:creationId xmlns:a16="http://schemas.microsoft.com/office/drawing/2014/main" id="{90018D02-513D-4F3F-8308-CF21A72F7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993" y="4135437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Selective breeding</a:t>
            </a:r>
          </a:p>
        </p:txBody>
      </p:sp>
      <p:sp>
        <p:nvSpPr>
          <p:cNvPr id="2197" name="TextBox 341">
            <a:extLst>
              <a:ext uri="{FF2B5EF4-FFF2-40B4-BE49-F238E27FC236}">
                <a16:creationId xmlns:a16="http://schemas.microsoft.com/office/drawing/2014/main" id="{C19CC903-A248-4BEE-B8DA-276552FA3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262" y="5268446"/>
            <a:ext cx="633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Adult cell Cloning</a:t>
            </a:r>
          </a:p>
        </p:txBody>
      </p:sp>
      <p:sp>
        <p:nvSpPr>
          <p:cNvPr id="2198" name="TextBox 343">
            <a:extLst>
              <a:ext uri="{FF2B5EF4-FFF2-40B4-BE49-F238E27FC236}">
                <a16:creationId xmlns:a16="http://schemas.microsoft.com/office/drawing/2014/main" id="{36A85561-395F-49B8-B1FD-DC4A8CB7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834" y="5299075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Cloning</a:t>
            </a:r>
          </a:p>
        </p:txBody>
      </p:sp>
      <p:sp>
        <p:nvSpPr>
          <p:cNvPr id="2199" name="TextBox 345">
            <a:extLst>
              <a:ext uri="{FF2B5EF4-FFF2-40B4-BE49-F238E27FC236}">
                <a16:creationId xmlns:a16="http://schemas.microsoft.com/office/drawing/2014/main" id="{5CDFD659-3E90-48B1-A771-C0988B4F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278313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Speciation</a:t>
            </a:r>
          </a:p>
        </p:txBody>
      </p:sp>
      <p:sp>
        <p:nvSpPr>
          <p:cNvPr id="2200" name="TextBox 347">
            <a:extLst>
              <a:ext uri="{FF2B5EF4-FFF2-40B4-BE49-F238E27FC236}">
                <a16:creationId xmlns:a16="http://schemas.microsoft.com/office/drawing/2014/main" id="{76C30A96-5014-4470-A3D0-4C4BC7CE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470" y="4098350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Theories of evolution- Darwin</a:t>
            </a:r>
          </a:p>
        </p:txBody>
      </p:sp>
      <p:sp>
        <p:nvSpPr>
          <p:cNvPr id="2201" name="TextBox 351">
            <a:extLst>
              <a:ext uri="{FF2B5EF4-FFF2-40B4-BE49-F238E27FC236}">
                <a16:creationId xmlns:a16="http://schemas.microsoft.com/office/drawing/2014/main" id="{1FD43AF4-8AD0-4244-9C26-FD6B2C41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456" y="5271593"/>
            <a:ext cx="7445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Fossils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Describe patters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IDEAL </a:t>
            </a:r>
          </a:p>
          <a:p>
            <a:pPr algn="ctr" eaLnBrk="1" hangingPunct="1"/>
            <a:r>
              <a:rPr lang="en-US" altLang="en-US" sz="800" dirty="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4" name="TextBox 335">
            <a:extLst>
              <a:ext uri="{FF2B5EF4-FFF2-40B4-BE49-F238E27FC236}">
                <a16:creationId xmlns:a16="http://schemas.microsoft.com/office/drawing/2014/main" id="{B227C1D9-EC59-49EA-95A4-D11C3902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576" y="14068168"/>
            <a:ext cx="588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Nutrients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21" name="TextBox 52">
            <a:extLst>
              <a:ext uri="{FF2B5EF4-FFF2-40B4-BE49-F238E27FC236}">
                <a16:creationId xmlns:a16="http://schemas.microsoft.com/office/drawing/2014/main" id="{21AA4465-E102-4017-B577-4B7B1C2C6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15636875"/>
            <a:ext cx="841375" cy="461963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latin typeface="Gill Sans MT Condensed" panose="020B0506020104020203" pitchFamily="34" charset="0"/>
              </a:rPr>
              <a:t>Cells</a:t>
            </a:r>
            <a:endParaRPr lang="en-US" altLang="en-US" sz="2400" b="1">
              <a:latin typeface="Gill Sans MT Condensed" panose="020B0506020104020203" pitchFamily="34" charset="0"/>
            </a:endParaRPr>
          </a:p>
        </p:txBody>
      </p:sp>
      <p:sp>
        <p:nvSpPr>
          <p:cNvPr id="2222" name="TextBox 95">
            <a:extLst>
              <a:ext uri="{FF2B5EF4-FFF2-40B4-BE49-F238E27FC236}">
                <a16:creationId xmlns:a16="http://schemas.microsoft.com/office/drawing/2014/main" id="{7772BF93-BE9F-4D92-83D2-4C08B51D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15233650"/>
            <a:ext cx="631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>
                <a:cs typeface="Calibri" panose="020F0502020204030204" pitchFamily="34" charset="0"/>
              </a:rPr>
              <a:t>Observing cells</a:t>
            </a:r>
          </a:p>
        </p:txBody>
      </p:sp>
      <p:sp>
        <p:nvSpPr>
          <p:cNvPr id="2223" name="TextBox 95">
            <a:extLst>
              <a:ext uri="{FF2B5EF4-FFF2-40B4-BE49-F238E27FC236}">
                <a16:creationId xmlns:a16="http://schemas.microsoft.com/office/drawing/2014/main" id="{4069CC7A-7E78-48C6-A56E-4F0E15C0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15246350"/>
            <a:ext cx="774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Movement of substances</a:t>
            </a:r>
          </a:p>
        </p:txBody>
      </p:sp>
      <p:sp>
        <p:nvSpPr>
          <p:cNvPr id="2225" name="TextBox 52">
            <a:extLst>
              <a:ext uri="{FF2B5EF4-FFF2-40B4-BE49-F238E27FC236}">
                <a16:creationId xmlns:a16="http://schemas.microsoft.com/office/drawing/2014/main" id="{EA248E3F-9EDB-4297-8535-7DD10EBC6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15651163"/>
            <a:ext cx="1420812" cy="400050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Body Systems</a:t>
            </a:r>
          </a:p>
        </p:txBody>
      </p:sp>
      <p:sp>
        <p:nvSpPr>
          <p:cNvPr id="2226" name="TextBox 99">
            <a:extLst>
              <a:ext uri="{FF2B5EF4-FFF2-40B4-BE49-F238E27FC236}">
                <a16:creationId xmlns:a16="http://schemas.microsoft.com/office/drawing/2014/main" id="{9B072315-481D-4BFF-B4FA-9EB8EFF3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16079788"/>
            <a:ext cx="617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Gas exchange</a:t>
            </a:r>
          </a:p>
        </p:txBody>
      </p:sp>
      <p:sp>
        <p:nvSpPr>
          <p:cNvPr id="2227" name="TextBox 99">
            <a:extLst>
              <a:ext uri="{FF2B5EF4-FFF2-40B4-BE49-F238E27FC236}">
                <a16:creationId xmlns:a16="http://schemas.microsoft.com/office/drawing/2014/main" id="{A2B7C034-0B1F-4163-B56E-A6B15AA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16100425"/>
            <a:ext cx="617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Breathing</a:t>
            </a:r>
          </a:p>
        </p:txBody>
      </p:sp>
      <p:sp>
        <p:nvSpPr>
          <p:cNvPr id="2228" name="TextBox 99">
            <a:extLst>
              <a:ext uri="{FF2B5EF4-FFF2-40B4-BE49-F238E27FC236}">
                <a16:creationId xmlns:a16="http://schemas.microsoft.com/office/drawing/2014/main" id="{A2191F1C-64D6-47D3-8961-916D81E61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16144875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Movement: Muscles</a:t>
            </a:r>
          </a:p>
        </p:txBody>
      </p:sp>
      <p:sp>
        <p:nvSpPr>
          <p:cNvPr id="2230" name="TextBox 114">
            <a:extLst>
              <a:ext uri="{FF2B5EF4-FFF2-40B4-BE49-F238E27FC236}">
                <a16:creationId xmlns:a16="http://schemas.microsoft.com/office/drawing/2014/main" id="{51FABA05-7283-4C98-83CF-A9F1B9D5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15222538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Movement: joints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7" y="13533438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13429019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3076575" y="15397163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2201863" y="16046450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000B377-2058-4DDF-A636-7CEA5247D294}"/>
              </a:ext>
            </a:extLst>
          </p:cNvPr>
          <p:cNvCxnSpPr>
            <a:cxnSpLocks/>
          </p:cNvCxnSpPr>
          <p:nvPr/>
        </p:nvCxnSpPr>
        <p:spPr>
          <a:xfrm>
            <a:off x="2181225" y="15352713"/>
            <a:ext cx="4763" cy="246062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6" name="TextBox 196">
            <a:extLst>
              <a:ext uri="{FF2B5EF4-FFF2-40B4-BE49-F238E27FC236}">
                <a16:creationId xmlns:a16="http://schemas.microsoft.com/office/drawing/2014/main" id="{79AF4D42-D0D4-441D-A8BF-1D0B881E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6100425"/>
            <a:ext cx="881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Reproductive systems</a:t>
            </a:r>
          </a:p>
        </p:txBody>
      </p:sp>
      <p:sp>
        <p:nvSpPr>
          <p:cNvPr id="2237" name="TextBox 196">
            <a:extLst>
              <a:ext uri="{FF2B5EF4-FFF2-40B4-BE49-F238E27FC236}">
                <a16:creationId xmlns:a16="http://schemas.microsoft.com/office/drawing/2014/main" id="{DB1136DA-5F52-4E23-A807-F4A24B8E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15011400"/>
            <a:ext cx="66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 menstrual cycle?</a:t>
            </a:r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1339850" y="15884525"/>
            <a:ext cx="244475" cy="18891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9" name="TextBox 196">
            <a:extLst>
              <a:ext uri="{FF2B5EF4-FFF2-40B4-BE49-F238E27FC236}">
                <a16:creationId xmlns:a16="http://schemas.microsoft.com/office/drawing/2014/main" id="{90782A11-1AD9-4B0C-9935-6104E25F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019463"/>
            <a:ext cx="747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Development of a fetus</a:t>
            </a:r>
          </a:p>
        </p:txBody>
      </p:sp>
      <p:sp>
        <p:nvSpPr>
          <p:cNvPr id="2240" name="TextBox 196">
            <a:extLst>
              <a:ext uri="{FF2B5EF4-FFF2-40B4-BE49-F238E27FC236}">
                <a16:creationId xmlns:a16="http://schemas.microsoft.com/office/drawing/2014/main" id="{5F12BE65-765B-4DBE-9D6E-6B8DABFE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5498763"/>
            <a:ext cx="688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Fertilisation and germination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165842C-E8E0-4757-9977-B0A16C56CC5C}"/>
              </a:ext>
            </a:extLst>
          </p:cNvPr>
          <p:cNvSpPr/>
          <p:nvPr/>
        </p:nvSpPr>
        <p:spPr>
          <a:xfrm rot="3660063">
            <a:off x="730250" y="16663988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dirty="0"/>
          </a:p>
        </p:txBody>
      </p: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 rot="-6420792">
            <a:off x="705644" y="14920119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Reproduction</a:t>
            </a:r>
          </a:p>
        </p:txBody>
      </p:sp>
      <p:sp>
        <p:nvSpPr>
          <p:cNvPr id="2243" name="TextBox 138">
            <a:extLst>
              <a:ext uri="{FF2B5EF4-FFF2-40B4-BE49-F238E27FC236}">
                <a16:creationId xmlns:a16="http://schemas.microsoft.com/office/drawing/2014/main" id="{F40A2E64-B250-4D46-B109-BEF5CC04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14598650"/>
            <a:ext cx="714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Flowers and pollination</a:t>
            </a:r>
          </a:p>
        </p:txBody>
      </p:sp>
      <p:sp>
        <p:nvSpPr>
          <p:cNvPr id="2244" name="TextBox 52">
            <a:extLst>
              <a:ext uri="{FF2B5EF4-FFF2-40B4-BE49-F238E27FC236}">
                <a16:creationId xmlns:a16="http://schemas.microsoft.com/office/drawing/2014/main" id="{A72D30FF-36E1-48EA-BF44-1FA2BE0A2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634" y="13428530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Health and Lifestyle</a:t>
            </a: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9A23F556-38CC-4A84-99D5-FFFA30901AEA}"/>
              </a:ext>
            </a:extLst>
          </p:cNvPr>
          <p:cNvCxnSpPr>
            <a:cxnSpLocks/>
          </p:cNvCxnSpPr>
          <p:nvPr/>
        </p:nvCxnSpPr>
        <p:spPr>
          <a:xfrm flipH="1">
            <a:off x="2238375" y="131349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FC1D1A-5648-4347-8BF4-1A133C43ACC8}"/>
              </a:ext>
            </a:extLst>
          </p:cNvPr>
          <p:cNvCxnSpPr>
            <a:cxnSpLocks/>
          </p:cNvCxnSpPr>
          <p:nvPr/>
        </p:nvCxnSpPr>
        <p:spPr>
          <a:xfrm flipV="1">
            <a:off x="2714625" y="13968413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6305869B-0D12-47C0-A3BB-C3F29201A0AD}"/>
              </a:ext>
            </a:extLst>
          </p:cNvPr>
          <p:cNvCxnSpPr>
            <a:cxnSpLocks/>
          </p:cNvCxnSpPr>
          <p:nvPr/>
        </p:nvCxnSpPr>
        <p:spPr>
          <a:xfrm flipH="1" flipV="1">
            <a:off x="3169533" y="13936504"/>
            <a:ext cx="7938" cy="3603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8" name="TextBox 126">
            <a:extLst>
              <a:ext uri="{FF2B5EF4-FFF2-40B4-BE49-F238E27FC236}">
                <a16:creationId xmlns:a16="http://schemas.microsoft.com/office/drawing/2014/main" id="{E6B74B0C-A8DA-468F-8B52-5ED46519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707" y="13040519"/>
            <a:ext cx="70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Digestive system</a:t>
            </a:r>
          </a:p>
        </p:txBody>
      </p:sp>
      <p:sp>
        <p:nvSpPr>
          <p:cNvPr id="2250" name="TextBox 52">
            <a:extLst>
              <a:ext uri="{FF2B5EF4-FFF2-40B4-BE49-F238E27FC236}">
                <a16:creationId xmlns:a16="http://schemas.microsoft.com/office/drawing/2014/main" id="{15A1E09A-68C6-4EED-9D4D-E545C871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692" y="13428896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Ecosystem Processes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CC8DF77D-9E0B-471F-A2DA-044BEFBAC8B2}"/>
              </a:ext>
            </a:extLst>
          </p:cNvPr>
          <p:cNvCxnSpPr>
            <a:cxnSpLocks/>
          </p:cNvCxnSpPr>
          <p:nvPr/>
        </p:nvCxnSpPr>
        <p:spPr>
          <a:xfrm flipV="1">
            <a:off x="6065838" y="13900150"/>
            <a:ext cx="3175" cy="3476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 rot="1017895">
            <a:off x="6858815" y="11454431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ln w="0"/>
                <a:latin typeface="Gill Sans MT Condensed" panose="020B0506020104020203" pitchFamily="34" charset="0"/>
                <a:cs typeface="+mn-cs"/>
              </a:rPr>
              <a:t>The fundamentals of Biology unit 1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  <a:cs typeface="+mn-cs"/>
            </a:endParaRP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EF9007DD-415A-469B-84D0-43CEE6C82399}"/>
              </a:ext>
            </a:extLst>
          </p:cNvPr>
          <p:cNvCxnSpPr>
            <a:cxnSpLocks/>
          </p:cNvCxnSpPr>
          <p:nvPr/>
        </p:nvCxnSpPr>
        <p:spPr>
          <a:xfrm flipH="1">
            <a:off x="8872538" y="12007850"/>
            <a:ext cx="214312" cy="571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" name="TextBox 208">
            <a:extLst>
              <a:ext uri="{FF2B5EF4-FFF2-40B4-BE49-F238E27FC236}">
                <a16:creationId xmlns:a16="http://schemas.microsoft.com/office/drawing/2014/main" id="{16CE8C30-A743-4AFA-AFB3-FA1F9102F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11533188"/>
            <a:ext cx="81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Prokaryotes and Eukaryotes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 flipH="1">
            <a:off x="5853113" y="10905651"/>
            <a:ext cx="111442" cy="300829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1" name="TextBox 189">
            <a:extLst>
              <a:ext uri="{FF2B5EF4-FFF2-40B4-BE49-F238E27FC236}">
                <a16:creationId xmlns:a16="http://schemas.microsoft.com/office/drawing/2014/main" id="{1376E4AE-B4CE-4DE5-AB60-366DFCD0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894" y="10597515"/>
            <a:ext cx="800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 err="1"/>
              <a:t>Organisation</a:t>
            </a:r>
            <a:r>
              <a:rPr lang="en-US" altLang="en-US" sz="800" dirty="0"/>
              <a:t> </a:t>
            </a:r>
            <a:r>
              <a:rPr lang="en-US" altLang="en-US" sz="800" dirty="0" err="1"/>
              <a:t>hierachy</a:t>
            </a:r>
            <a:endParaRPr lang="en-US" altLang="en-US" sz="800" dirty="0"/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259B983-7DF8-46A0-8E46-1DB4B029989B}"/>
              </a:ext>
            </a:extLst>
          </p:cNvPr>
          <p:cNvCxnSpPr>
            <a:cxnSpLocks/>
          </p:cNvCxnSpPr>
          <p:nvPr/>
        </p:nvCxnSpPr>
        <p:spPr>
          <a:xfrm flipV="1">
            <a:off x="5292567" y="11564938"/>
            <a:ext cx="0" cy="3222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2" name="TextBox 234">
            <a:extLst>
              <a:ext uri="{FF2B5EF4-FFF2-40B4-BE49-F238E27FC236}">
                <a16:creationId xmlns:a16="http://schemas.microsoft.com/office/drawing/2014/main" id="{53E07EB7-233E-469D-8E55-80DE3FC9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712" y="9630570"/>
            <a:ext cx="682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Disease</a:t>
            </a:r>
          </a:p>
        </p:txBody>
      </p:sp>
      <p:sp>
        <p:nvSpPr>
          <p:cNvPr id="2273" name="TextBox 242">
            <a:extLst>
              <a:ext uri="{FF2B5EF4-FFF2-40B4-BE49-F238E27FC236}">
                <a16:creationId xmlns:a16="http://schemas.microsoft.com/office/drawing/2014/main" id="{20F2B637-F50A-4387-82B1-E81C95261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0877550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Human defence systems</a:t>
            </a:r>
          </a:p>
        </p:txBody>
      </p:sp>
      <p:sp>
        <p:nvSpPr>
          <p:cNvPr id="2274" name="TextBox 242">
            <a:extLst>
              <a:ext uri="{FF2B5EF4-FFF2-40B4-BE49-F238E27FC236}">
                <a16:creationId xmlns:a16="http://schemas.microsoft.com/office/drawing/2014/main" id="{080D95F1-1E8C-46D7-A937-E4AE7BD8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10358438"/>
            <a:ext cx="827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Fungal and protist diseases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78F4048-BFDA-4F2E-BDF0-F6C8594AECC5}"/>
              </a:ext>
            </a:extLst>
          </p:cNvPr>
          <p:cNvCxnSpPr>
            <a:cxnSpLocks/>
          </p:cNvCxnSpPr>
          <p:nvPr/>
        </p:nvCxnSpPr>
        <p:spPr>
          <a:xfrm flipH="1">
            <a:off x="1627188" y="10691813"/>
            <a:ext cx="293687" cy="1127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720" y="11219866"/>
            <a:ext cx="2994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The fundamentals of Biology unit 2</a:t>
            </a:r>
          </a:p>
        </p:txBody>
      </p:sp>
      <p:sp>
        <p:nvSpPr>
          <p:cNvPr id="2278" name="TextBox 243">
            <a:extLst>
              <a:ext uri="{FF2B5EF4-FFF2-40B4-BE49-F238E27FC236}">
                <a16:creationId xmlns:a16="http://schemas.microsoft.com/office/drawing/2014/main" id="{BDD042C7-03C5-4839-ADCE-15B5B571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481" y="11765122"/>
            <a:ext cx="485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CHD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  <a:stCxn id="2286" idx="3"/>
          </p:cNvCxnSpPr>
          <p:nvPr/>
        </p:nvCxnSpPr>
        <p:spPr>
          <a:xfrm flipH="1" flipV="1">
            <a:off x="3579654" y="9415018"/>
            <a:ext cx="3652" cy="34305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C63492ED-5BE2-4CEB-8C54-2090684A6A23}"/>
              </a:ext>
            </a:extLst>
          </p:cNvPr>
          <p:cNvCxnSpPr>
            <a:cxnSpLocks/>
          </p:cNvCxnSpPr>
          <p:nvPr/>
        </p:nvCxnSpPr>
        <p:spPr>
          <a:xfrm>
            <a:off x="4637088" y="8726488"/>
            <a:ext cx="20637" cy="4556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49C38CA4-7C72-4D64-8180-C5ADE89D28DF}"/>
              </a:ext>
            </a:extLst>
          </p:cNvPr>
          <p:cNvCxnSpPr>
            <a:cxnSpLocks/>
          </p:cNvCxnSpPr>
          <p:nvPr/>
        </p:nvCxnSpPr>
        <p:spPr>
          <a:xfrm flipV="1">
            <a:off x="6854825" y="9548813"/>
            <a:ext cx="11113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6" name="TextBox 356">
            <a:extLst>
              <a:ext uri="{FF2B5EF4-FFF2-40B4-BE49-F238E27FC236}">
                <a16:creationId xmlns:a16="http://schemas.microsoft.com/office/drawing/2014/main" id="{AE584836-0B5B-45EB-97BE-1C6AAF20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819" y="9589007"/>
            <a:ext cx="852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Photosynthesis reaction</a:t>
            </a:r>
          </a:p>
        </p:txBody>
      </p:sp>
      <p:sp>
        <p:nvSpPr>
          <p:cNvPr id="2287" name="TextBox 356">
            <a:extLst>
              <a:ext uri="{FF2B5EF4-FFF2-40B4-BE49-F238E27FC236}">
                <a16:creationId xmlns:a16="http://schemas.microsoft.com/office/drawing/2014/main" id="{ED7689E5-5392-453B-B1A6-90E5ED00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766" y="8705533"/>
            <a:ext cx="665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Uses of Glucose</a:t>
            </a:r>
          </a:p>
        </p:txBody>
      </p:sp>
      <p:sp>
        <p:nvSpPr>
          <p:cNvPr id="2291" name="TextBox 356">
            <a:extLst>
              <a:ext uri="{FF2B5EF4-FFF2-40B4-BE49-F238E27FC236}">
                <a16:creationId xmlns:a16="http://schemas.microsoft.com/office/drawing/2014/main" id="{56A6EB4C-035B-4EBE-99E1-6CA6C33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846" y="8628698"/>
            <a:ext cx="890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Problems with the eye</a:t>
            </a: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8F22A341-4CC2-467B-9AFA-725B3452F65D}"/>
              </a:ext>
            </a:extLst>
          </p:cNvPr>
          <p:cNvCxnSpPr>
            <a:cxnSpLocks/>
          </p:cNvCxnSpPr>
          <p:nvPr/>
        </p:nvCxnSpPr>
        <p:spPr>
          <a:xfrm flipH="1">
            <a:off x="7236301" y="8900786"/>
            <a:ext cx="8171" cy="2671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F0BCE37B-A68F-4358-8F79-94BDC88D40ED}"/>
              </a:ext>
            </a:extLst>
          </p:cNvPr>
          <p:cNvCxnSpPr>
            <a:cxnSpLocks/>
          </p:cNvCxnSpPr>
          <p:nvPr/>
        </p:nvCxnSpPr>
        <p:spPr>
          <a:xfrm flipH="1">
            <a:off x="3077369" y="8878888"/>
            <a:ext cx="4762" cy="2476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8D770C1-72CD-4E90-8106-D07B5BBCD1FF}"/>
              </a:ext>
            </a:extLst>
          </p:cNvPr>
          <p:cNvCxnSpPr>
            <a:cxnSpLocks/>
          </p:cNvCxnSpPr>
          <p:nvPr/>
        </p:nvCxnSpPr>
        <p:spPr>
          <a:xfrm flipV="1">
            <a:off x="7950545" y="8357869"/>
            <a:ext cx="620712" cy="206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9" name="TextBox 259">
            <a:extLst>
              <a:ext uri="{FF2B5EF4-FFF2-40B4-BE49-F238E27FC236}">
                <a16:creationId xmlns:a16="http://schemas.microsoft.com/office/drawing/2014/main" id="{117DB370-2067-4C4D-8515-8888E265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857" y="905145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Structure of the eye</a:t>
            </a:r>
          </a:p>
        </p:txBody>
      </p:sp>
      <p:sp>
        <p:nvSpPr>
          <p:cNvPr id="2300" name="TextBox 256">
            <a:extLst>
              <a:ext uri="{FF2B5EF4-FFF2-40B4-BE49-F238E27FC236}">
                <a16:creationId xmlns:a16="http://schemas.microsoft.com/office/drawing/2014/main" id="{210495F9-78AD-49AF-A8F7-94AE7E86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224" y="9473615"/>
            <a:ext cx="792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The Brain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2302" name="TextBox 336">
            <a:extLst>
              <a:ext uri="{FF2B5EF4-FFF2-40B4-BE49-F238E27FC236}">
                <a16:creationId xmlns:a16="http://schemas.microsoft.com/office/drawing/2014/main" id="{2EE335FE-C49B-49CB-93D6-EA40041F0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271" y="4043426"/>
            <a:ext cx="825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Sex inheritance</a:t>
            </a:r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10" y="4654635"/>
            <a:ext cx="4621715" cy="369887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Variation, genetics and evolution</a:t>
            </a:r>
          </a:p>
        </p:txBody>
      </p:sp>
      <p:sp>
        <p:nvSpPr>
          <p:cNvPr id="2304" name="TextBox 52">
            <a:extLst>
              <a:ext uri="{FF2B5EF4-FFF2-40B4-BE49-F238E27FC236}">
                <a16:creationId xmlns:a16="http://schemas.microsoft.com/office/drawing/2014/main" id="{93D8C6EC-1393-4AD8-BC76-AC15B06B0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555" y="4728620"/>
            <a:ext cx="1419225" cy="338138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Asexual reproduction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2379663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Writing methods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272A69D4-F58E-41A3-B6A7-DF7420116AA3}"/>
              </a:ext>
            </a:extLst>
          </p:cNvPr>
          <p:cNvCxnSpPr>
            <a:cxnSpLocks/>
          </p:cNvCxnSpPr>
          <p:nvPr/>
        </p:nvCxnSpPr>
        <p:spPr>
          <a:xfrm flipV="1">
            <a:off x="7236301" y="7345501"/>
            <a:ext cx="0" cy="3270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B0EE460-F03C-48B7-AAB8-4503EF96ABCF}"/>
              </a:ext>
            </a:extLst>
          </p:cNvPr>
          <p:cNvCxnSpPr>
            <a:cxnSpLocks/>
          </p:cNvCxnSpPr>
          <p:nvPr/>
        </p:nvCxnSpPr>
        <p:spPr>
          <a:xfrm>
            <a:off x="8012906" y="6566503"/>
            <a:ext cx="4763" cy="4349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AA768EA8-0594-4E14-8B4D-DE18A138065F}"/>
              </a:ext>
            </a:extLst>
          </p:cNvPr>
          <p:cNvCxnSpPr>
            <a:cxnSpLocks/>
          </p:cNvCxnSpPr>
          <p:nvPr/>
        </p:nvCxnSpPr>
        <p:spPr>
          <a:xfrm flipV="1">
            <a:off x="7492704" y="7353577"/>
            <a:ext cx="153110" cy="310874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CFB10CFF-C3EB-4DEE-B967-5B360704A748}"/>
              </a:ext>
            </a:extLst>
          </p:cNvPr>
          <p:cNvCxnSpPr>
            <a:cxnSpLocks/>
          </p:cNvCxnSpPr>
          <p:nvPr/>
        </p:nvCxnSpPr>
        <p:spPr>
          <a:xfrm flipV="1">
            <a:off x="7961313" y="7664451"/>
            <a:ext cx="271980" cy="15478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8805037" y="7294984"/>
            <a:ext cx="321501" cy="340374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1285300" y="4520641"/>
            <a:ext cx="373638" cy="3189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DE2C4EE7-E7C3-4DA8-82BD-6CEBC77829BD}"/>
              </a:ext>
            </a:extLst>
          </p:cNvPr>
          <p:cNvCxnSpPr>
            <a:cxnSpLocks/>
          </p:cNvCxnSpPr>
          <p:nvPr/>
        </p:nvCxnSpPr>
        <p:spPr>
          <a:xfrm flipH="1">
            <a:off x="1658939" y="6403975"/>
            <a:ext cx="184149" cy="47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9A955F4A-532A-40B7-BD2E-DB663F023F0C}"/>
              </a:ext>
            </a:extLst>
          </p:cNvPr>
          <p:cNvCxnSpPr>
            <a:cxnSpLocks/>
          </p:cNvCxnSpPr>
          <p:nvPr/>
        </p:nvCxnSpPr>
        <p:spPr>
          <a:xfrm flipH="1">
            <a:off x="1598614" y="6054613"/>
            <a:ext cx="322261" cy="112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31125" y="2068513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415213" y="2058988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81E6F7F7-9A24-42A2-AA77-A342B2D3D036}"/>
              </a:ext>
            </a:extLst>
          </p:cNvPr>
          <p:cNvCxnSpPr>
            <a:cxnSpLocks/>
          </p:cNvCxnSpPr>
          <p:nvPr/>
        </p:nvCxnSpPr>
        <p:spPr>
          <a:xfrm flipH="1">
            <a:off x="1698625" y="14981238"/>
            <a:ext cx="261938" cy="8572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AC8B31F2-7313-484A-BBB3-E5E1DE165FD0}"/>
              </a:ext>
            </a:extLst>
          </p:cNvPr>
          <p:cNvCxnSpPr>
            <a:cxnSpLocks/>
          </p:cNvCxnSpPr>
          <p:nvPr/>
        </p:nvCxnSpPr>
        <p:spPr>
          <a:xfrm>
            <a:off x="7208838" y="15301913"/>
            <a:ext cx="12700" cy="344487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8742783B-DE88-42F0-BC22-0A579AC650FB}"/>
              </a:ext>
            </a:extLst>
          </p:cNvPr>
          <p:cNvCxnSpPr>
            <a:cxnSpLocks/>
          </p:cNvCxnSpPr>
          <p:nvPr/>
        </p:nvCxnSpPr>
        <p:spPr>
          <a:xfrm>
            <a:off x="5807075" y="15332075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8D4DE41B-A725-4DF2-8940-8E9919456636}"/>
              </a:ext>
            </a:extLst>
          </p:cNvPr>
          <p:cNvCxnSpPr>
            <a:cxnSpLocks/>
          </p:cNvCxnSpPr>
          <p:nvPr/>
        </p:nvCxnSpPr>
        <p:spPr>
          <a:xfrm>
            <a:off x="6494463" y="15284450"/>
            <a:ext cx="12700" cy="3429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7" name="TextBox 126">
            <a:extLst>
              <a:ext uri="{FF2B5EF4-FFF2-40B4-BE49-F238E27FC236}">
                <a16:creationId xmlns:a16="http://schemas.microsoft.com/office/drawing/2014/main" id="{7C38189F-E107-491C-B601-A3393E3D0A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67445" y="13031788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Food tests</a:t>
            </a:r>
          </a:p>
        </p:txBody>
      </p:sp>
      <p:sp>
        <p:nvSpPr>
          <p:cNvPr id="2328" name="TextBox 126">
            <a:extLst>
              <a:ext uri="{FF2B5EF4-FFF2-40B4-BE49-F238E27FC236}">
                <a16:creationId xmlns:a16="http://schemas.microsoft.com/office/drawing/2014/main" id="{551D7D4C-7C3B-43DD-86A4-4357CAE8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3053219"/>
            <a:ext cx="706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Unhealthy diet</a:t>
            </a:r>
          </a:p>
        </p:txBody>
      </p:sp>
      <p:sp>
        <p:nvSpPr>
          <p:cNvPr id="2329" name="TextBox 126">
            <a:extLst>
              <a:ext uri="{FF2B5EF4-FFF2-40B4-BE49-F238E27FC236}">
                <a16:creationId xmlns:a16="http://schemas.microsoft.com/office/drawing/2014/main" id="{93BD27AB-5759-40E2-9B53-286435FC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806" y="14086230"/>
            <a:ext cx="706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Drugs</a:t>
            </a:r>
          </a:p>
        </p:txBody>
      </p:sp>
      <p:sp>
        <p:nvSpPr>
          <p:cNvPr id="2330" name="TextBox 126">
            <a:extLst>
              <a:ext uri="{FF2B5EF4-FFF2-40B4-BE49-F238E27FC236}">
                <a16:creationId xmlns:a16="http://schemas.microsoft.com/office/drawing/2014/main" id="{C77ED797-7915-481C-9E94-B8377FB6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249" y="13118785"/>
            <a:ext cx="706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Alcohol</a:t>
            </a:r>
          </a:p>
        </p:txBody>
      </p:sp>
      <p:sp>
        <p:nvSpPr>
          <p:cNvPr id="2331" name="TextBox 126">
            <a:extLst>
              <a:ext uri="{FF2B5EF4-FFF2-40B4-BE49-F238E27FC236}">
                <a16:creationId xmlns:a16="http://schemas.microsoft.com/office/drawing/2014/main" id="{3F96B050-E3B3-4F0F-B0ED-5DEB0BD4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172" y="14192593"/>
            <a:ext cx="7064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Smoking</a:t>
            </a:r>
          </a:p>
        </p:txBody>
      </p: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E10E7A59-D197-482C-9299-17C2A990D3F8}"/>
              </a:ext>
            </a:extLst>
          </p:cNvPr>
          <p:cNvCxnSpPr>
            <a:cxnSpLocks/>
          </p:cNvCxnSpPr>
          <p:nvPr/>
        </p:nvCxnSpPr>
        <p:spPr>
          <a:xfrm flipH="1" flipV="1">
            <a:off x="3717925" y="13947775"/>
            <a:ext cx="4763" cy="3302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3" name="TextBox 162">
            <a:extLst>
              <a:ext uri="{FF2B5EF4-FFF2-40B4-BE49-F238E27FC236}">
                <a16:creationId xmlns:a16="http://schemas.microsoft.com/office/drawing/2014/main" id="{EA200585-8DFC-4D2B-B105-E276CBD1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176" y="14193838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Anaerobic Respiration</a:t>
            </a:r>
          </a:p>
        </p:txBody>
      </p:sp>
      <p:sp>
        <p:nvSpPr>
          <p:cNvPr id="2334" name="TextBox 162">
            <a:extLst>
              <a:ext uri="{FF2B5EF4-FFF2-40B4-BE49-F238E27FC236}">
                <a16:creationId xmlns:a16="http://schemas.microsoft.com/office/drawing/2014/main" id="{4C5CBCDF-D0BC-4AD0-B88D-A2F9C49A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49" y="13025070"/>
            <a:ext cx="798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Food chains and webs</a:t>
            </a:r>
          </a:p>
        </p:txBody>
      </p:sp>
      <p:sp>
        <p:nvSpPr>
          <p:cNvPr id="2335" name="TextBox 162">
            <a:extLst>
              <a:ext uri="{FF2B5EF4-FFF2-40B4-BE49-F238E27FC236}">
                <a16:creationId xmlns:a16="http://schemas.microsoft.com/office/drawing/2014/main" id="{7DDB1996-4078-4A57-99C4-49906FB9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864" y="13931314"/>
            <a:ext cx="62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Disruption to food chains and webs</a:t>
            </a:r>
          </a:p>
        </p:txBody>
      </p:sp>
      <p:sp>
        <p:nvSpPr>
          <p:cNvPr id="2336" name="TextBox 162">
            <a:extLst>
              <a:ext uri="{FF2B5EF4-FFF2-40B4-BE49-F238E27FC236}">
                <a16:creationId xmlns:a16="http://schemas.microsoft.com/office/drawing/2014/main" id="{5A7235C6-BD9F-4C86-B591-BD8A0A0E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59" y="13149775"/>
            <a:ext cx="798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Ecosystems</a:t>
            </a:r>
          </a:p>
        </p:txBody>
      </p: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3B7A5437-1410-4E35-AE76-0CE2613FE269}"/>
              </a:ext>
            </a:extLst>
          </p:cNvPr>
          <p:cNvCxnSpPr>
            <a:cxnSpLocks/>
          </p:cNvCxnSpPr>
          <p:nvPr/>
        </p:nvCxnSpPr>
        <p:spPr>
          <a:xfrm flipV="1">
            <a:off x="6640513" y="13901738"/>
            <a:ext cx="4762" cy="34766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FC009B68-1DC5-4E3A-AD66-D17B5821C1CB}"/>
              </a:ext>
            </a:extLst>
          </p:cNvPr>
          <p:cNvCxnSpPr>
            <a:cxnSpLocks/>
          </p:cNvCxnSpPr>
          <p:nvPr/>
        </p:nvCxnSpPr>
        <p:spPr>
          <a:xfrm flipV="1">
            <a:off x="7267575" y="13892213"/>
            <a:ext cx="4763" cy="34766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675229A2-9CFA-4181-B91C-AA261FD22D46}"/>
              </a:ext>
            </a:extLst>
          </p:cNvPr>
          <p:cNvCxnSpPr>
            <a:cxnSpLocks/>
          </p:cNvCxnSpPr>
          <p:nvPr/>
        </p:nvCxnSpPr>
        <p:spPr>
          <a:xfrm flipV="1">
            <a:off x="7854950" y="13901738"/>
            <a:ext cx="3175" cy="34925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7B352D57-2B80-4647-8FF5-0EAA626487DD}"/>
              </a:ext>
            </a:extLst>
          </p:cNvPr>
          <p:cNvCxnSpPr>
            <a:cxnSpLocks/>
          </p:cNvCxnSpPr>
          <p:nvPr/>
        </p:nvCxnSpPr>
        <p:spPr>
          <a:xfrm flipV="1">
            <a:off x="8593138" y="13617575"/>
            <a:ext cx="3175" cy="3476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64DB993B-D671-4452-9B9E-58D3262AF2FD}"/>
              </a:ext>
            </a:extLst>
          </p:cNvPr>
          <p:cNvCxnSpPr>
            <a:cxnSpLocks/>
          </p:cNvCxnSpPr>
          <p:nvPr/>
        </p:nvCxnSpPr>
        <p:spPr>
          <a:xfrm flipH="1">
            <a:off x="8196263" y="11972925"/>
            <a:ext cx="296862" cy="61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0C509828-E007-43DE-87AE-DC2B26A1D445}"/>
              </a:ext>
            </a:extLst>
          </p:cNvPr>
          <p:cNvCxnSpPr>
            <a:cxnSpLocks/>
          </p:cNvCxnSpPr>
          <p:nvPr/>
        </p:nvCxnSpPr>
        <p:spPr>
          <a:xfrm>
            <a:off x="7961313" y="10925175"/>
            <a:ext cx="0" cy="298450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7" name="TextBox 193">
            <a:extLst>
              <a:ext uri="{FF2B5EF4-FFF2-40B4-BE49-F238E27FC236}">
                <a16:creationId xmlns:a16="http://schemas.microsoft.com/office/drawing/2014/main" id="{1BB22FA5-D286-4F92-9C09-858ACC713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11626850"/>
            <a:ext cx="825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Plant tissues</a:t>
            </a:r>
          </a:p>
        </p:txBody>
      </p:sp>
      <p:sp>
        <p:nvSpPr>
          <p:cNvPr id="2348" name="TextBox 193">
            <a:extLst>
              <a:ext uri="{FF2B5EF4-FFF2-40B4-BE49-F238E27FC236}">
                <a16:creationId xmlns:a16="http://schemas.microsoft.com/office/drawing/2014/main" id="{D67A6E47-4456-452D-9375-AF1F2BD2E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10673886"/>
            <a:ext cx="825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Plant organ systems</a:t>
            </a:r>
          </a:p>
        </p:txBody>
      </p:sp>
      <p:sp>
        <p:nvSpPr>
          <p:cNvPr id="2349" name="TextBox 193">
            <a:extLst>
              <a:ext uri="{FF2B5EF4-FFF2-40B4-BE49-F238E27FC236}">
                <a16:creationId xmlns:a16="http://schemas.microsoft.com/office/drawing/2014/main" id="{6EF3B17B-3C0E-47C8-8885-FEDD236AA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739" y="11938795"/>
            <a:ext cx="825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Transpiration</a:t>
            </a:r>
          </a:p>
        </p:txBody>
      </p: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14558FCF-F547-42A2-AFCC-DE0030A9DDC5}"/>
              </a:ext>
            </a:extLst>
          </p:cNvPr>
          <p:cNvCxnSpPr>
            <a:cxnSpLocks/>
          </p:cNvCxnSpPr>
          <p:nvPr/>
        </p:nvCxnSpPr>
        <p:spPr>
          <a:xfrm flipH="1" flipV="1">
            <a:off x="5581493" y="11532058"/>
            <a:ext cx="116839" cy="44801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1" name="TextBox 234">
            <a:extLst>
              <a:ext uri="{FF2B5EF4-FFF2-40B4-BE49-F238E27FC236}">
                <a16:creationId xmlns:a16="http://schemas.microsoft.com/office/drawing/2014/main" id="{217E25D3-3D55-420B-AB9F-F662112F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15" y="11618913"/>
            <a:ext cx="682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Bacterial disease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3815153" y="8793609"/>
            <a:ext cx="7950" cy="33972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4" name="TextBox 186">
            <a:extLst>
              <a:ext uri="{FF2B5EF4-FFF2-40B4-BE49-F238E27FC236}">
                <a16:creationId xmlns:a16="http://schemas.microsoft.com/office/drawing/2014/main" id="{FAEFEA67-03A8-4600-979F-6183A600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589" y="10781506"/>
            <a:ext cx="63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Digestive system</a:t>
            </a:r>
          </a:p>
        </p:txBody>
      </p:sp>
      <p:sp>
        <p:nvSpPr>
          <p:cNvPr id="2355" name="TextBox 186">
            <a:extLst>
              <a:ext uri="{FF2B5EF4-FFF2-40B4-BE49-F238E27FC236}">
                <a16:creationId xmlns:a16="http://schemas.microsoft.com/office/drawing/2014/main" id="{72A3A074-02C1-4B75-9F9C-DE3F2FB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870" y="11726545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Food tests</a:t>
            </a:r>
          </a:p>
        </p:txBody>
      </p:sp>
      <p:sp>
        <p:nvSpPr>
          <p:cNvPr id="2356" name="TextBox 186">
            <a:extLst>
              <a:ext uri="{FF2B5EF4-FFF2-40B4-BE49-F238E27FC236}">
                <a16:creationId xmlns:a16="http://schemas.microsoft.com/office/drawing/2014/main" id="{B445D40C-1A79-441B-A8E7-1557F32C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128" y="11815922"/>
            <a:ext cx="60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Blood vessels</a:t>
            </a:r>
          </a:p>
        </p:txBody>
      </p:sp>
      <p:sp>
        <p:nvSpPr>
          <p:cNvPr id="2359" name="TextBox 52">
            <a:extLst>
              <a:ext uri="{FF2B5EF4-FFF2-40B4-BE49-F238E27FC236}">
                <a16:creationId xmlns:a16="http://schemas.microsoft.com/office/drawing/2014/main" id="{7F1DCE80-41EE-4A66-988B-FE0F64F5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393" y="9108033"/>
            <a:ext cx="183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Respiration</a:t>
            </a:r>
          </a:p>
        </p:txBody>
      </p:sp>
      <p:sp>
        <p:nvSpPr>
          <p:cNvPr id="2361" name="TextBox 356">
            <a:extLst>
              <a:ext uri="{FF2B5EF4-FFF2-40B4-BE49-F238E27FC236}">
                <a16:creationId xmlns:a16="http://schemas.microsoft.com/office/drawing/2014/main" id="{D4A66180-1CEA-4B69-A37C-56A6AA29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682" y="8685979"/>
            <a:ext cx="827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Rate of photosynthesis</a:t>
            </a:r>
          </a:p>
        </p:txBody>
      </p:sp>
      <p:sp>
        <p:nvSpPr>
          <p:cNvPr id="2362" name="TextBox 356">
            <a:extLst>
              <a:ext uri="{FF2B5EF4-FFF2-40B4-BE49-F238E27FC236}">
                <a16:creationId xmlns:a16="http://schemas.microsoft.com/office/drawing/2014/main" id="{C34E1428-213B-487D-A62E-0C547A7D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7" y="8698865"/>
            <a:ext cx="995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Effect of Light on Photosynthesis</a:t>
            </a:r>
          </a:p>
        </p:txBody>
      </p:sp>
      <p:sp>
        <p:nvSpPr>
          <p:cNvPr id="2363" name="TextBox 356">
            <a:extLst>
              <a:ext uri="{FF2B5EF4-FFF2-40B4-BE49-F238E27FC236}">
                <a16:creationId xmlns:a16="http://schemas.microsoft.com/office/drawing/2014/main" id="{E252D6C4-F464-49A3-BE1D-6C7105EB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017" y="9605645"/>
            <a:ext cx="1025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Making the most of photosynthesis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643" y="9090571"/>
            <a:ext cx="183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Photosynthesis</a:t>
            </a:r>
          </a:p>
        </p:txBody>
      </p:sp>
      <p:sp>
        <p:nvSpPr>
          <p:cNvPr id="2366" name="TextBox 52">
            <a:extLst>
              <a:ext uri="{FF2B5EF4-FFF2-40B4-BE49-F238E27FC236}">
                <a16:creationId xmlns:a16="http://schemas.microsoft.com/office/drawing/2014/main" id="{5A1A7785-2DF1-425A-A611-10D0A54F7F5A}"/>
              </a:ext>
            </a:extLst>
          </p:cNvPr>
          <p:cNvSpPr txBox="1">
            <a:spLocks noChangeArrowheads="1"/>
          </p:cNvSpPr>
          <p:nvPr/>
        </p:nvSpPr>
        <p:spPr bwMode="auto">
          <a:xfrm rot="1379478">
            <a:off x="7067849" y="7109165"/>
            <a:ext cx="1680247" cy="400110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Gill Sans MT Condensed" panose="020B0506020104020203" pitchFamily="34" charset="0"/>
              </a:rPr>
              <a:t>Hormonal control</a:t>
            </a:r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003" y="7668342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Contraception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7653133"/>
            <a:ext cx="8905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Menstrual cycle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006" y="7793051"/>
            <a:ext cx="639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Endocrine system</a:t>
            </a:r>
          </a:p>
        </p:txBody>
      </p:sp>
      <p:sp>
        <p:nvSpPr>
          <p:cNvPr id="2371" name="TextBox 256">
            <a:extLst>
              <a:ext uri="{FF2B5EF4-FFF2-40B4-BE49-F238E27FC236}">
                <a16:creationId xmlns:a16="http://schemas.microsoft.com/office/drawing/2014/main" id="{1B0F057A-69BD-44D2-916E-1F765080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591" y="7036312"/>
            <a:ext cx="792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Controlling blood glucose</a:t>
            </a:r>
          </a:p>
        </p:txBody>
      </p:sp>
      <p:sp>
        <p:nvSpPr>
          <p:cNvPr id="2378" name="TextBox 262">
            <a:extLst>
              <a:ext uri="{FF2B5EF4-FFF2-40B4-BE49-F238E27FC236}">
                <a16:creationId xmlns:a16="http://schemas.microsoft.com/office/drawing/2014/main" id="{9BA91557-03B6-402B-AB6C-5A54BCC7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157" y="6511587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Diabetes</a:t>
            </a:r>
          </a:p>
        </p:txBody>
      </p:sp>
      <p:sp>
        <p:nvSpPr>
          <p:cNvPr id="2379" name="TextBox 262">
            <a:extLst>
              <a:ext uri="{FF2B5EF4-FFF2-40B4-BE49-F238E27FC236}">
                <a16:creationId xmlns:a16="http://schemas.microsoft.com/office/drawing/2014/main" id="{CCE443B7-0829-4031-8802-8CDFD893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889" y="6528277"/>
            <a:ext cx="34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IVF</a:t>
            </a:r>
          </a:p>
        </p:txBody>
      </p:sp>
      <p:sp>
        <p:nvSpPr>
          <p:cNvPr id="2380" name="TextBox 329">
            <a:extLst>
              <a:ext uri="{FF2B5EF4-FFF2-40B4-BE49-F238E27FC236}">
                <a16:creationId xmlns:a16="http://schemas.microsoft.com/office/drawing/2014/main" id="{A160C0DE-5F0C-40F6-AE3D-552081F2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98" y="4646088"/>
            <a:ext cx="1370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Sexual and asexual reproduction</a:t>
            </a:r>
          </a:p>
        </p:txBody>
      </p:sp>
      <p:sp>
        <p:nvSpPr>
          <p:cNvPr id="2381" name="TextBox 329">
            <a:extLst>
              <a:ext uri="{FF2B5EF4-FFF2-40B4-BE49-F238E27FC236}">
                <a16:creationId xmlns:a16="http://schemas.microsoft.com/office/drawing/2014/main" id="{AB006E7C-24C6-413B-B751-99B0ED76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219158"/>
            <a:ext cx="873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Meiosis</a:t>
            </a:r>
          </a:p>
        </p:txBody>
      </p: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411" y="4429920"/>
            <a:ext cx="87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DNA and the genome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496" y="5148939"/>
            <a:ext cx="6100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DNA </a:t>
            </a:r>
          </a:p>
          <a:p>
            <a:pPr eaLnBrk="1" hangingPunct="1"/>
            <a:r>
              <a:rPr lang="en-US" altLang="en-US" sz="800" dirty="0"/>
              <a:t>structure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332" y="4252119"/>
            <a:ext cx="847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Genetic inheritance</a:t>
            </a:r>
          </a:p>
        </p:txBody>
      </p:sp>
      <p:sp>
        <p:nvSpPr>
          <p:cNvPr id="2385" name="TextBox 52">
            <a:extLst>
              <a:ext uri="{FF2B5EF4-FFF2-40B4-BE49-F238E27FC236}">
                <a16:creationId xmlns:a16="http://schemas.microsoft.com/office/drawing/2014/main" id="{38D43B6F-17A6-4A20-B6A7-B69B86479F18}"/>
              </a:ext>
            </a:extLst>
          </p:cNvPr>
          <p:cNvSpPr txBox="1">
            <a:spLocks noChangeArrowheads="1"/>
          </p:cNvSpPr>
          <p:nvPr/>
        </p:nvSpPr>
        <p:spPr bwMode="auto">
          <a:xfrm rot="20816822">
            <a:off x="1530714" y="4785772"/>
            <a:ext cx="964726" cy="369332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Sexual and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</p:cNvCxnSpPr>
          <p:nvPr/>
        </p:nvCxnSpPr>
        <p:spPr>
          <a:xfrm flipV="1">
            <a:off x="3194050" y="51228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>
            <a:off x="2982913" y="4387850"/>
            <a:ext cx="3175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V="1">
            <a:off x="3760788" y="51228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3831265" y="4348163"/>
            <a:ext cx="1588" cy="4079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E7677CC6-925B-4B1C-B803-E6D763D90C1A}"/>
              </a:ext>
            </a:extLst>
          </p:cNvPr>
          <p:cNvCxnSpPr>
            <a:cxnSpLocks/>
          </p:cNvCxnSpPr>
          <p:nvPr/>
        </p:nvCxnSpPr>
        <p:spPr>
          <a:xfrm>
            <a:off x="4142206" y="4348163"/>
            <a:ext cx="1587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817" y="5303044"/>
            <a:ext cx="749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Genetic engineering</a:t>
            </a:r>
          </a:p>
        </p:txBody>
      </p:sp>
      <p:sp>
        <p:nvSpPr>
          <p:cNvPr id="2394" name="TextBox 341">
            <a:extLst>
              <a:ext uri="{FF2B5EF4-FFF2-40B4-BE49-F238E27FC236}">
                <a16:creationId xmlns:a16="http://schemas.microsoft.com/office/drawing/2014/main" id="{C78C23D8-2C6E-482B-8541-49A294BB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020343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Ethics of genetic engineering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1666D8ED-73DD-406F-BFB8-BF7157FE4A61}"/>
              </a:ext>
            </a:extLst>
          </p:cNvPr>
          <p:cNvCxnSpPr>
            <a:cxnSpLocks/>
          </p:cNvCxnSpPr>
          <p:nvPr/>
        </p:nvCxnSpPr>
        <p:spPr>
          <a:xfrm flipV="1">
            <a:off x="4814888" y="5110163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A8C5ECE1-AB43-4063-9158-396F84CA4178}"/>
              </a:ext>
            </a:extLst>
          </p:cNvPr>
          <p:cNvCxnSpPr>
            <a:cxnSpLocks/>
          </p:cNvCxnSpPr>
          <p:nvPr/>
        </p:nvCxnSpPr>
        <p:spPr>
          <a:xfrm flipV="1">
            <a:off x="5397468" y="5100137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7" name="TextBox 341">
            <a:extLst>
              <a:ext uri="{FF2B5EF4-FFF2-40B4-BE49-F238E27FC236}">
                <a16:creationId xmlns:a16="http://schemas.microsoft.com/office/drawing/2014/main" id="{76737BCD-5541-4014-9C0B-0A4A67AC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67" y="5280025"/>
            <a:ext cx="63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History of genetics</a:t>
            </a:r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8968578D-38A2-43E1-BDB4-E648D3657047}"/>
              </a:ext>
            </a:extLst>
          </p:cNvPr>
          <p:cNvCxnSpPr>
            <a:cxnSpLocks/>
          </p:cNvCxnSpPr>
          <p:nvPr/>
        </p:nvCxnSpPr>
        <p:spPr>
          <a:xfrm>
            <a:off x="4650548" y="4260084"/>
            <a:ext cx="15081" cy="3579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094" y="5314950"/>
            <a:ext cx="744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Evidence for evolution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4EBEF997-D491-4E52-BF2D-1EDCC320068C}"/>
              </a:ext>
            </a:extLst>
          </p:cNvPr>
          <p:cNvCxnSpPr>
            <a:cxnSpLocks/>
          </p:cNvCxnSpPr>
          <p:nvPr/>
        </p:nvCxnSpPr>
        <p:spPr>
          <a:xfrm flipV="1">
            <a:off x="5918200" y="5102225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1" name="TextBox 351">
            <a:extLst>
              <a:ext uri="{FF2B5EF4-FFF2-40B4-BE49-F238E27FC236}">
                <a16:creationId xmlns:a16="http://schemas.microsoft.com/office/drawing/2014/main" id="{074D1218-DBF0-44FE-89CE-F2490D9D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330" y="4281488"/>
            <a:ext cx="7445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Classification</a:t>
            </a:r>
          </a:p>
        </p:txBody>
      </p:sp>
      <p:sp>
        <p:nvSpPr>
          <p:cNvPr id="2402" name="TextBox 345">
            <a:extLst>
              <a:ext uri="{FF2B5EF4-FFF2-40B4-BE49-F238E27FC236}">
                <a16:creationId xmlns:a16="http://schemas.microsoft.com/office/drawing/2014/main" id="{49F2AF35-9A44-4189-A909-704468250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4112102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Antibiotic resistant bacteria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5321300" y="4254500"/>
            <a:ext cx="1588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6355558" y="4238050"/>
            <a:ext cx="1587" cy="4079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650038" y="5094288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7208838" y="5102225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135813" y="4259263"/>
            <a:ext cx="1587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D848EA19-FA1C-405E-86AA-2527F1831FB3}"/>
              </a:ext>
            </a:extLst>
          </p:cNvPr>
          <p:cNvCxnSpPr>
            <a:cxnSpLocks/>
          </p:cNvCxnSpPr>
          <p:nvPr/>
        </p:nvCxnSpPr>
        <p:spPr>
          <a:xfrm>
            <a:off x="7778750" y="4303713"/>
            <a:ext cx="1588" cy="4095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CDA9B78B-D94C-49B6-8485-190C6106B046}"/>
              </a:ext>
            </a:extLst>
          </p:cNvPr>
          <p:cNvCxnSpPr>
            <a:cxnSpLocks/>
          </p:cNvCxnSpPr>
          <p:nvPr/>
        </p:nvCxnSpPr>
        <p:spPr>
          <a:xfrm flipV="1">
            <a:off x="7891463" y="5081588"/>
            <a:ext cx="0" cy="390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A6B03CEC-3AF4-4F05-927E-C226E829D982}"/>
              </a:ext>
            </a:extLst>
          </p:cNvPr>
          <p:cNvCxnSpPr>
            <a:cxnSpLocks/>
          </p:cNvCxnSpPr>
          <p:nvPr/>
        </p:nvCxnSpPr>
        <p:spPr>
          <a:xfrm flipV="1">
            <a:off x="6207125" y="16027400"/>
            <a:ext cx="6350" cy="3714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329F6E20-95A8-4D36-81EC-AEDB2D0889FA}"/>
              </a:ext>
            </a:extLst>
          </p:cNvPr>
          <p:cNvCxnSpPr>
            <a:cxnSpLocks/>
          </p:cNvCxnSpPr>
          <p:nvPr/>
        </p:nvCxnSpPr>
        <p:spPr>
          <a:xfrm flipH="1">
            <a:off x="2555875" y="13133388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0A9346E4-11F9-4602-BB1D-AC6EA2C65179}"/>
              </a:ext>
            </a:extLst>
          </p:cNvPr>
          <p:cNvCxnSpPr>
            <a:cxnSpLocks/>
          </p:cNvCxnSpPr>
          <p:nvPr/>
        </p:nvCxnSpPr>
        <p:spPr>
          <a:xfrm flipH="1">
            <a:off x="3152775" y="13120688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01E0C9E7-68B4-4739-B0FC-2C3C3234B1CB}"/>
              </a:ext>
            </a:extLst>
          </p:cNvPr>
          <p:cNvCxnSpPr>
            <a:cxnSpLocks/>
          </p:cNvCxnSpPr>
          <p:nvPr/>
        </p:nvCxnSpPr>
        <p:spPr>
          <a:xfrm flipH="1">
            <a:off x="3662363" y="131476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4C21E41F-2D23-4CFF-A9CD-BB340ACFA6F0}"/>
              </a:ext>
            </a:extLst>
          </p:cNvPr>
          <p:cNvCxnSpPr>
            <a:cxnSpLocks/>
          </p:cNvCxnSpPr>
          <p:nvPr/>
        </p:nvCxnSpPr>
        <p:spPr>
          <a:xfrm flipH="1" flipV="1">
            <a:off x="4797425" y="13896975"/>
            <a:ext cx="7938" cy="36036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EB4068A1-6448-496B-9F23-CCDC89191772}"/>
              </a:ext>
            </a:extLst>
          </p:cNvPr>
          <p:cNvCxnSpPr>
            <a:cxnSpLocks/>
          </p:cNvCxnSpPr>
          <p:nvPr/>
        </p:nvCxnSpPr>
        <p:spPr>
          <a:xfrm flipH="1" flipV="1">
            <a:off x="5527675" y="13925550"/>
            <a:ext cx="6350" cy="331788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025F1CEC-DEB2-4B94-8059-AD84FE5A00BA}"/>
              </a:ext>
            </a:extLst>
          </p:cNvPr>
          <p:cNvCxnSpPr>
            <a:cxnSpLocks/>
          </p:cNvCxnSpPr>
          <p:nvPr/>
        </p:nvCxnSpPr>
        <p:spPr>
          <a:xfrm flipH="1">
            <a:off x="4471988" y="13127038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>
            <a:extLst>
              <a:ext uri="{FF2B5EF4-FFF2-40B4-BE49-F238E27FC236}">
                <a16:creationId xmlns:a16="http://schemas.microsoft.com/office/drawing/2014/main" id="{B9E0A685-5A66-4333-AE05-B2518244647A}"/>
              </a:ext>
            </a:extLst>
          </p:cNvPr>
          <p:cNvCxnSpPr>
            <a:cxnSpLocks/>
          </p:cNvCxnSpPr>
          <p:nvPr/>
        </p:nvCxnSpPr>
        <p:spPr>
          <a:xfrm flipH="1">
            <a:off x="4918075" y="13122275"/>
            <a:ext cx="4763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BE36BB15-0BBC-4333-A429-E6D97DE33FAE}"/>
              </a:ext>
            </a:extLst>
          </p:cNvPr>
          <p:cNvCxnSpPr>
            <a:cxnSpLocks/>
          </p:cNvCxnSpPr>
          <p:nvPr/>
        </p:nvCxnSpPr>
        <p:spPr>
          <a:xfrm flipH="1">
            <a:off x="5446713" y="131476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8696C523-EDA8-42B1-B917-CE35ECCE7B84}"/>
              </a:ext>
            </a:extLst>
          </p:cNvPr>
          <p:cNvCxnSpPr>
            <a:cxnSpLocks/>
          </p:cNvCxnSpPr>
          <p:nvPr/>
        </p:nvCxnSpPr>
        <p:spPr>
          <a:xfrm flipH="1">
            <a:off x="5992813" y="13122275"/>
            <a:ext cx="3175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F91913BD-FBC2-4983-9984-AE47DD839E6C}"/>
              </a:ext>
            </a:extLst>
          </p:cNvPr>
          <p:cNvCxnSpPr>
            <a:cxnSpLocks/>
          </p:cNvCxnSpPr>
          <p:nvPr/>
        </p:nvCxnSpPr>
        <p:spPr>
          <a:xfrm flipH="1">
            <a:off x="6972300" y="13096875"/>
            <a:ext cx="4763" cy="31591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284682A8-632C-4EDA-8A3B-BC42AE49AD81}"/>
              </a:ext>
            </a:extLst>
          </p:cNvPr>
          <p:cNvCxnSpPr>
            <a:cxnSpLocks/>
          </p:cNvCxnSpPr>
          <p:nvPr/>
        </p:nvCxnSpPr>
        <p:spPr>
          <a:xfrm flipH="1">
            <a:off x="7543800" y="13096875"/>
            <a:ext cx="4763" cy="31432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39F468C7-1D46-4C3D-825D-233EAEA0AF23}"/>
              </a:ext>
            </a:extLst>
          </p:cNvPr>
          <p:cNvCxnSpPr>
            <a:cxnSpLocks/>
          </p:cNvCxnSpPr>
          <p:nvPr/>
        </p:nvCxnSpPr>
        <p:spPr>
          <a:xfrm flipV="1">
            <a:off x="5060315" y="11520808"/>
            <a:ext cx="0" cy="3222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Connector 700">
            <a:extLst>
              <a:ext uri="{FF2B5EF4-FFF2-40B4-BE49-F238E27FC236}">
                <a16:creationId xmlns:a16="http://schemas.microsoft.com/office/drawing/2014/main" id="{B5782786-6ACC-4AD7-852A-46DA1EFC0EE0}"/>
              </a:ext>
            </a:extLst>
          </p:cNvPr>
          <p:cNvCxnSpPr>
            <a:cxnSpLocks/>
          </p:cNvCxnSpPr>
          <p:nvPr/>
        </p:nvCxnSpPr>
        <p:spPr>
          <a:xfrm flipV="1">
            <a:off x="4553744" y="11625264"/>
            <a:ext cx="0" cy="3222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FD2E1971-7D72-4836-9F07-A29779235934}"/>
              </a:ext>
            </a:extLst>
          </p:cNvPr>
          <p:cNvCxnSpPr>
            <a:cxnSpLocks/>
          </p:cNvCxnSpPr>
          <p:nvPr/>
        </p:nvCxnSpPr>
        <p:spPr>
          <a:xfrm flipV="1">
            <a:off x="3906838" y="11558588"/>
            <a:ext cx="0" cy="320675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4E3B6989-D977-4B51-BC97-2911EE2F9B2F}"/>
              </a:ext>
            </a:extLst>
          </p:cNvPr>
          <p:cNvCxnSpPr>
            <a:cxnSpLocks/>
          </p:cNvCxnSpPr>
          <p:nvPr/>
        </p:nvCxnSpPr>
        <p:spPr>
          <a:xfrm flipV="1">
            <a:off x="3265806" y="11644948"/>
            <a:ext cx="0" cy="3222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ADB322F3-A968-4F08-ADB3-A9480F89A6CF}"/>
              </a:ext>
            </a:extLst>
          </p:cNvPr>
          <p:cNvCxnSpPr>
            <a:cxnSpLocks/>
          </p:cNvCxnSpPr>
          <p:nvPr/>
        </p:nvCxnSpPr>
        <p:spPr>
          <a:xfrm flipH="1">
            <a:off x="5320506" y="10836732"/>
            <a:ext cx="1588" cy="3730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F4E73BD1-58DF-42E9-8243-3BF9F8CFE52E}"/>
              </a:ext>
            </a:extLst>
          </p:cNvPr>
          <p:cNvCxnSpPr>
            <a:cxnSpLocks/>
          </p:cNvCxnSpPr>
          <p:nvPr/>
        </p:nvCxnSpPr>
        <p:spPr>
          <a:xfrm flipH="1">
            <a:off x="4906963" y="10799763"/>
            <a:ext cx="1587" cy="3730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7790C63C-A31B-404D-B2DF-395FED5F61AE}"/>
              </a:ext>
            </a:extLst>
          </p:cNvPr>
          <p:cNvCxnSpPr>
            <a:cxnSpLocks/>
          </p:cNvCxnSpPr>
          <p:nvPr/>
        </p:nvCxnSpPr>
        <p:spPr>
          <a:xfrm flipH="1">
            <a:off x="4398963" y="10799763"/>
            <a:ext cx="1587" cy="3730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Straight Connector 708">
            <a:extLst>
              <a:ext uri="{FF2B5EF4-FFF2-40B4-BE49-F238E27FC236}">
                <a16:creationId xmlns:a16="http://schemas.microsoft.com/office/drawing/2014/main" id="{C451F750-1F50-4181-AF52-8E54F1608A93}"/>
              </a:ext>
            </a:extLst>
          </p:cNvPr>
          <p:cNvCxnSpPr>
            <a:cxnSpLocks/>
          </p:cNvCxnSpPr>
          <p:nvPr/>
        </p:nvCxnSpPr>
        <p:spPr>
          <a:xfrm flipH="1">
            <a:off x="3643313" y="10837863"/>
            <a:ext cx="1587" cy="37306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FF03F773-4555-4DB7-85B5-B891E0ED8848}"/>
              </a:ext>
            </a:extLst>
          </p:cNvPr>
          <p:cNvCxnSpPr>
            <a:cxnSpLocks/>
          </p:cNvCxnSpPr>
          <p:nvPr/>
        </p:nvCxnSpPr>
        <p:spPr>
          <a:xfrm flipH="1">
            <a:off x="2500312" y="8784629"/>
            <a:ext cx="1587" cy="3730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25E3D1D0-D71C-46E2-94C4-23C3E3EE21C0}"/>
              </a:ext>
            </a:extLst>
          </p:cNvPr>
          <p:cNvCxnSpPr>
            <a:cxnSpLocks/>
          </p:cNvCxnSpPr>
          <p:nvPr/>
        </p:nvCxnSpPr>
        <p:spPr>
          <a:xfrm flipV="1">
            <a:off x="1179513" y="11156950"/>
            <a:ext cx="300037" cy="20161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id="{4F327EB3-1DAC-482D-8A7F-5F51A009862A}"/>
              </a:ext>
            </a:extLst>
          </p:cNvPr>
          <p:cNvCxnSpPr>
            <a:cxnSpLocks/>
          </p:cNvCxnSpPr>
          <p:nvPr/>
        </p:nvCxnSpPr>
        <p:spPr>
          <a:xfrm flipV="1">
            <a:off x="673100" y="10531475"/>
            <a:ext cx="431800" cy="190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Straight Connector 717">
            <a:extLst>
              <a:ext uri="{FF2B5EF4-FFF2-40B4-BE49-F238E27FC236}">
                <a16:creationId xmlns:a16="http://schemas.microsoft.com/office/drawing/2014/main" id="{57E6AF83-9C23-4F01-9613-C1041DBF6CB6}"/>
              </a:ext>
            </a:extLst>
          </p:cNvPr>
          <p:cNvCxnSpPr>
            <a:cxnSpLocks/>
          </p:cNvCxnSpPr>
          <p:nvPr/>
        </p:nvCxnSpPr>
        <p:spPr>
          <a:xfrm>
            <a:off x="739775" y="10175875"/>
            <a:ext cx="352425" cy="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F64CA154-59AA-48EF-AF23-63CCCE66A2FE}"/>
              </a:ext>
            </a:extLst>
          </p:cNvPr>
          <p:cNvCxnSpPr>
            <a:cxnSpLocks/>
          </p:cNvCxnSpPr>
          <p:nvPr/>
        </p:nvCxnSpPr>
        <p:spPr>
          <a:xfrm>
            <a:off x="1101725" y="9213850"/>
            <a:ext cx="377825" cy="10477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23F47946-DF38-4ACD-9FDF-4203DE840798}"/>
              </a:ext>
            </a:extLst>
          </p:cNvPr>
          <p:cNvCxnSpPr>
            <a:cxnSpLocks/>
          </p:cNvCxnSpPr>
          <p:nvPr/>
        </p:nvCxnSpPr>
        <p:spPr>
          <a:xfrm flipH="1">
            <a:off x="1563688" y="10199688"/>
            <a:ext cx="409575" cy="476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05" y="8377716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" name="Graphic 34" descr="Heart organ">
            <a:extLst>
              <a:ext uri="{FF2B5EF4-FFF2-40B4-BE49-F238E27FC236}">
                <a16:creationId xmlns:a16="http://schemas.microsoft.com/office/drawing/2014/main" id="{72ABA729-FC95-40B5-864B-2C0F4F284D8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11963719"/>
            <a:ext cx="52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8" name="Graphic 36" descr="Stomach">
            <a:extLst>
              <a:ext uri="{FF2B5EF4-FFF2-40B4-BE49-F238E27FC236}">
                <a16:creationId xmlns:a16="http://schemas.microsoft.com/office/drawing/2014/main" id="{B72E8BAB-1BCA-4C78-BCF7-26FD2D548CD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42" y="12580401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9" name="Graphic 38" descr="Lungs">
            <a:extLst>
              <a:ext uri="{FF2B5EF4-FFF2-40B4-BE49-F238E27FC236}">
                <a16:creationId xmlns:a16="http://schemas.microsoft.com/office/drawing/2014/main" id="{A5845E1C-2A76-4384-832B-1412D27E40F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7" y="1017111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0" name="Graphic 48" descr="Microscope">
            <a:extLst>
              <a:ext uri="{FF2B5EF4-FFF2-40B4-BE49-F238E27FC236}">
                <a16:creationId xmlns:a16="http://schemas.microsoft.com/office/drawing/2014/main" id="{5E8016E7-FEC9-4350-B7A5-8DE7993DBF6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10381455"/>
            <a:ext cx="6778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2" name="Graphic 466" descr="Needle">
            <a:extLst>
              <a:ext uri="{FF2B5EF4-FFF2-40B4-BE49-F238E27FC236}">
                <a16:creationId xmlns:a16="http://schemas.microsoft.com/office/drawing/2014/main" id="{6B34DBA5-9F1E-4CA6-A717-74DAE6BE2FA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0563225"/>
            <a:ext cx="6096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3" name="Graphic 472" descr="Deciduous tree">
            <a:extLst>
              <a:ext uri="{FF2B5EF4-FFF2-40B4-BE49-F238E27FC236}">
                <a16:creationId xmlns:a16="http://schemas.microsoft.com/office/drawing/2014/main" id="{CF8D27FA-B6C2-4C33-B5B3-77A7E5DB069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425733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4" name="Graphic 476" descr="Baby">
            <a:extLst>
              <a:ext uri="{FF2B5EF4-FFF2-40B4-BE49-F238E27FC236}">
                <a16:creationId xmlns:a16="http://schemas.microsoft.com/office/drawing/2014/main" id="{5ACDD4EB-B703-4C0F-A0C0-1DD77A0C065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6041688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5" name="Graphic 486" descr="Brain">
            <a:extLst>
              <a:ext uri="{FF2B5EF4-FFF2-40B4-BE49-F238E27FC236}">
                <a16:creationId xmlns:a16="http://schemas.microsoft.com/office/drawing/2014/main" id="{A71F907B-310E-414C-8C5E-44EAF324DED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337" y="9356567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6" name="Picture 10" descr="Image result for evolution icon">
            <a:extLst>
              <a:ext uri="{FF2B5EF4-FFF2-40B4-BE49-F238E27FC236}">
                <a16:creationId xmlns:a16="http://schemas.microsoft.com/office/drawing/2014/main" id="{E8675D53-1155-4A03-88FA-01E79140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2" y="3347463"/>
            <a:ext cx="14208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" name="Graphic 517" descr="Leaf">
            <a:extLst>
              <a:ext uri="{FF2B5EF4-FFF2-40B4-BE49-F238E27FC236}">
                <a16:creationId xmlns:a16="http://schemas.microsoft.com/office/drawing/2014/main" id="{06391144-9DAA-44E1-ADB5-E2A2AF3E86A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80" y="8272462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" name="Picture 18" descr="Image result for kidney icon">
            <a:extLst>
              <a:ext uri="{FF2B5EF4-FFF2-40B4-BE49-F238E27FC236}">
                <a16:creationId xmlns:a16="http://schemas.microsoft.com/office/drawing/2014/main" id="{D42DD6F4-1E0D-449F-978A-BADA5F3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21" y="9859963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" name="Picture 4">
            <a:extLst>
              <a:ext uri="{FF2B5EF4-FFF2-40B4-BE49-F238E27FC236}">
                <a16:creationId xmlns:a16="http://schemas.microsoft.com/office/drawing/2014/main" id="{F2DB68AF-5D07-4B63-A6DF-8573F8A0BF4B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4503" r="5792" b="8545"/>
          <a:stretch>
            <a:fillRect/>
          </a:stretch>
        </p:blipFill>
        <p:spPr bwMode="auto">
          <a:xfrm>
            <a:off x="6597650" y="14839950"/>
            <a:ext cx="5619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" name="Graphic 38" descr="Lungs">
            <a:extLst>
              <a:ext uri="{FF2B5EF4-FFF2-40B4-BE49-F238E27FC236}">
                <a16:creationId xmlns:a16="http://schemas.microsoft.com/office/drawing/2014/main" id="{4CCC0BC8-EA4C-4D80-959A-F5A13B6A283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6294100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" name="Picture 6">
            <a:extLst>
              <a:ext uri="{FF2B5EF4-FFF2-40B4-BE49-F238E27FC236}">
                <a16:creationId xmlns:a16="http://schemas.microsoft.com/office/drawing/2014/main" id="{A9103BFD-6BA4-48E9-A874-8C1E7A3D9AA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4439900"/>
            <a:ext cx="3984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4" name="Picture 7">
            <a:extLst>
              <a:ext uri="{FF2B5EF4-FFF2-40B4-BE49-F238E27FC236}">
                <a16:creationId xmlns:a16="http://schemas.microsoft.com/office/drawing/2014/main" id="{42648E2A-58F5-48A1-873B-21ED282B8F3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14776450"/>
            <a:ext cx="4492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" name="Picture 13">
            <a:extLst>
              <a:ext uri="{FF2B5EF4-FFF2-40B4-BE49-F238E27FC236}">
                <a16:creationId xmlns:a16="http://schemas.microsoft.com/office/drawing/2014/main" id="{5CDB1F74-FD37-41ED-88DE-A71DF809693E}"/>
              </a:ext>
            </a:extLst>
          </p:cNvPr>
          <p:cNvPicPr>
            <a:picLocks noChangeAspect="1"/>
          </p:cNvPicPr>
          <p:nvPr/>
        </p:nvPicPr>
        <p:blipFill>
          <a:blip r:embed="rId4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8" t="11757" r="14832"/>
          <a:stretch>
            <a:fillRect/>
          </a:stretch>
        </p:blipFill>
        <p:spPr bwMode="auto">
          <a:xfrm>
            <a:off x="371475" y="15306675"/>
            <a:ext cx="425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6" name="Picture 15">
            <a:extLst>
              <a:ext uri="{FF2B5EF4-FFF2-40B4-BE49-F238E27FC236}">
                <a16:creationId xmlns:a16="http://schemas.microsoft.com/office/drawing/2014/main" id="{E3A256BA-E9BD-4A7D-8246-0A73E7A70295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40" y="12494235"/>
            <a:ext cx="322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" name="Picture 17">
            <a:extLst>
              <a:ext uri="{FF2B5EF4-FFF2-40B4-BE49-F238E27FC236}">
                <a16:creationId xmlns:a16="http://schemas.microsoft.com/office/drawing/2014/main" id="{68C10496-2101-4A51-909B-B821CB49A7D3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9792"/>
          <a:stretch>
            <a:fillRect/>
          </a:stretch>
        </p:blipFill>
        <p:spPr bwMode="auto">
          <a:xfrm>
            <a:off x="2282825" y="14589125"/>
            <a:ext cx="260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" name="Picture 18">
            <a:extLst>
              <a:ext uri="{FF2B5EF4-FFF2-40B4-BE49-F238E27FC236}">
                <a16:creationId xmlns:a16="http://schemas.microsoft.com/office/drawing/2014/main" id="{4282B163-68EF-46D4-9BA2-254E882C561B}"/>
              </a:ext>
            </a:extLst>
          </p:cNvPr>
          <p:cNvPicPr>
            <a:picLocks noChangeAspect="1"/>
          </p:cNvPicPr>
          <p:nvPr/>
        </p:nvPicPr>
        <p:blipFill>
          <a:blip r:embed="rId5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4607" r="7124" b="6715"/>
          <a:stretch>
            <a:fillRect/>
          </a:stretch>
        </p:blipFill>
        <p:spPr bwMode="auto">
          <a:xfrm>
            <a:off x="4026002" y="12615679"/>
            <a:ext cx="4238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9" name="Picture 19">
            <a:extLst>
              <a:ext uri="{FF2B5EF4-FFF2-40B4-BE49-F238E27FC236}">
                <a16:creationId xmlns:a16="http://schemas.microsoft.com/office/drawing/2014/main" id="{316B315F-0FBD-46E0-96AF-6BD805BDC27C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/>
          <a:stretch>
            <a:fillRect/>
          </a:stretch>
        </p:blipFill>
        <p:spPr bwMode="auto">
          <a:xfrm>
            <a:off x="4993980" y="12501405"/>
            <a:ext cx="43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0" name="Graphic 517" descr="Leaf">
            <a:extLst>
              <a:ext uri="{FF2B5EF4-FFF2-40B4-BE49-F238E27FC236}">
                <a16:creationId xmlns:a16="http://schemas.microsoft.com/office/drawing/2014/main" id="{47642D1A-5ADE-4E16-8927-83C07876123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97" y="1257538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1" name="Picture 20">
            <a:extLst>
              <a:ext uri="{FF2B5EF4-FFF2-40B4-BE49-F238E27FC236}">
                <a16:creationId xmlns:a16="http://schemas.microsoft.com/office/drawing/2014/main" id="{CA2FE38F-AB63-4614-9F29-1DF52261FE38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>
            <a:fillRect/>
          </a:stretch>
        </p:blipFill>
        <p:spPr bwMode="auto">
          <a:xfrm>
            <a:off x="6575311" y="12713360"/>
            <a:ext cx="3333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2" name="Picture 22">
            <a:extLst>
              <a:ext uri="{FF2B5EF4-FFF2-40B4-BE49-F238E27FC236}">
                <a16:creationId xmlns:a16="http://schemas.microsoft.com/office/drawing/2014/main" id="{8F551360-DF84-4232-BCFA-0198F400B94B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06" y="14362479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7" name="TextBox 198">
            <a:extLst>
              <a:ext uri="{FF2B5EF4-FFF2-40B4-BE49-F238E27FC236}">
                <a16:creationId xmlns:a16="http://schemas.microsoft.com/office/drawing/2014/main" id="{4B9E307A-8E80-4FEB-BE17-D9293CFF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8867775"/>
            <a:ext cx="652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Sterile technique</a:t>
            </a:r>
          </a:p>
        </p:txBody>
      </p:sp>
      <p:pic>
        <p:nvPicPr>
          <p:cNvPr id="2478" name="Picture 31">
            <a:extLst>
              <a:ext uri="{FF2B5EF4-FFF2-40B4-BE49-F238E27FC236}">
                <a16:creationId xmlns:a16="http://schemas.microsoft.com/office/drawing/2014/main" id="{5ABFCE69-4C60-4B7D-9150-591BB6BA337B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0169823"/>
            <a:ext cx="482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9" name="Picture 32">
            <a:extLst>
              <a:ext uri="{FF2B5EF4-FFF2-40B4-BE49-F238E27FC236}">
                <a16:creationId xmlns:a16="http://schemas.microsoft.com/office/drawing/2014/main" id="{1BCF503C-75CB-4BCB-944C-356489CC23BE}"/>
              </a:ext>
            </a:extLst>
          </p:cNvPr>
          <p:cNvPicPr>
            <a:picLocks noChangeAspect="1"/>
          </p:cNvPicPr>
          <p:nvPr/>
        </p:nvPicPr>
        <p:blipFill>
          <a:blip r:embed="rId55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0"/>
          <a:stretch>
            <a:fillRect/>
          </a:stretch>
        </p:blipFill>
        <p:spPr bwMode="auto">
          <a:xfrm>
            <a:off x="4908550" y="10371138"/>
            <a:ext cx="3079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0" name="Picture 33">
            <a:extLst>
              <a:ext uri="{FF2B5EF4-FFF2-40B4-BE49-F238E27FC236}">
                <a16:creationId xmlns:a16="http://schemas.microsoft.com/office/drawing/2014/main" id="{EF8067E5-0CF1-48C3-9E8C-AA62FC15423B}"/>
              </a:ext>
            </a:extLst>
          </p:cNvPr>
          <p:cNvPicPr>
            <a:picLocks noChangeAspect="1"/>
          </p:cNvPicPr>
          <p:nvPr/>
        </p:nvPicPr>
        <p:blipFill>
          <a:blip r:embed="rId5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83" y="5540788"/>
            <a:ext cx="5127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1" name="Picture 34">
            <a:extLst>
              <a:ext uri="{FF2B5EF4-FFF2-40B4-BE49-F238E27FC236}">
                <a16:creationId xmlns:a16="http://schemas.microsoft.com/office/drawing/2014/main" id="{DB2FA610-77CB-40FB-8363-D2ECD4B1CC47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3" y="5568924"/>
            <a:ext cx="4333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7" name="Picture 47">
            <a:extLst>
              <a:ext uri="{FF2B5EF4-FFF2-40B4-BE49-F238E27FC236}">
                <a16:creationId xmlns:a16="http://schemas.microsoft.com/office/drawing/2014/main" id="{5FB389C7-EAA3-4D1D-8B64-F4370B0BAD95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1764">
            <a:off x="8269609" y="10025684"/>
            <a:ext cx="457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" name="Picture 48">
            <a:extLst>
              <a:ext uri="{FF2B5EF4-FFF2-40B4-BE49-F238E27FC236}">
                <a16:creationId xmlns:a16="http://schemas.microsoft.com/office/drawing/2014/main" id="{C97434BD-6AA5-475B-BD56-7AF94D46A432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2" y="8898587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9" name="Picture 49">
            <a:extLst>
              <a:ext uri="{FF2B5EF4-FFF2-40B4-BE49-F238E27FC236}">
                <a16:creationId xmlns:a16="http://schemas.microsoft.com/office/drawing/2014/main" id="{3CDFC742-DEC5-4709-9D78-9B9CFC70FD7D}"/>
              </a:ext>
            </a:extLst>
          </p:cNvPr>
          <p:cNvPicPr>
            <a:picLocks noChangeAspect="1"/>
          </p:cNvPicPr>
          <p:nvPr/>
        </p:nvPicPr>
        <p:blipFill>
          <a:blip r:embed="rId6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52" y="8435898"/>
            <a:ext cx="551007" cy="2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0" name="Picture 50">
            <a:extLst>
              <a:ext uri="{FF2B5EF4-FFF2-40B4-BE49-F238E27FC236}">
                <a16:creationId xmlns:a16="http://schemas.microsoft.com/office/drawing/2014/main" id="{3A786F63-32B9-4BA1-98E9-8D9C8F943840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44" y="5972026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1" name="Picture 51">
            <a:extLst>
              <a:ext uri="{FF2B5EF4-FFF2-40B4-BE49-F238E27FC236}">
                <a16:creationId xmlns:a16="http://schemas.microsoft.com/office/drawing/2014/main" id="{4949D1B2-31B2-4C84-8704-F2FAAB5CDAF9}"/>
              </a:ext>
            </a:extLst>
          </p:cNvPr>
          <p:cNvPicPr>
            <a:picLocks noChangeAspect="1"/>
          </p:cNvPicPr>
          <p:nvPr/>
        </p:nvPicPr>
        <p:blipFill>
          <a:blip r:embed="rId6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04" y="7888757"/>
            <a:ext cx="446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2" name="Picture 52">
            <a:extLst>
              <a:ext uri="{FF2B5EF4-FFF2-40B4-BE49-F238E27FC236}">
                <a16:creationId xmlns:a16="http://schemas.microsoft.com/office/drawing/2014/main" id="{8FB48E62-7DE8-4A3F-8026-44AF59CDB493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39" y="8139273"/>
            <a:ext cx="430210" cy="4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3" name="Picture 53">
            <a:extLst>
              <a:ext uri="{FF2B5EF4-FFF2-40B4-BE49-F238E27FC236}">
                <a16:creationId xmlns:a16="http://schemas.microsoft.com/office/drawing/2014/main" id="{B9FD80E0-145C-4CBD-9835-2119F6CF4180}"/>
              </a:ext>
            </a:extLst>
          </p:cNvPr>
          <p:cNvPicPr>
            <a:picLocks noChangeAspect="1"/>
          </p:cNvPicPr>
          <p:nvPr/>
        </p:nvPicPr>
        <p:blipFill>
          <a:blip r:embed="rId6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31198"/>
            <a:ext cx="644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4" name="Picture 54">
            <a:extLst>
              <a:ext uri="{FF2B5EF4-FFF2-40B4-BE49-F238E27FC236}">
                <a16:creationId xmlns:a16="http://schemas.microsoft.com/office/drawing/2014/main" id="{BA1207F2-69B0-463C-B661-6CB0C2ADD962}"/>
              </a:ext>
            </a:extLst>
          </p:cNvPr>
          <p:cNvPicPr>
            <a:picLocks noChangeAspect="1"/>
          </p:cNvPicPr>
          <p:nvPr/>
        </p:nvPicPr>
        <p:blipFill>
          <a:blip r:embed="rId6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07" y="8371366"/>
            <a:ext cx="4222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5" name="Picture 55">
            <a:extLst>
              <a:ext uri="{FF2B5EF4-FFF2-40B4-BE49-F238E27FC236}">
                <a16:creationId xmlns:a16="http://schemas.microsoft.com/office/drawing/2014/main" id="{8BC75E89-C006-448A-90D1-E3A9C7F9AF17}"/>
              </a:ext>
            </a:extLst>
          </p:cNvPr>
          <p:cNvPicPr>
            <a:picLocks noChangeAspect="1"/>
          </p:cNvPicPr>
          <p:nvPr/>
        </p:nvPicPr>
        <p:blipFill>
          <a:blip r:embed="rId6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04" y="3338605"/>
            <a:ext cx="3968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6" name="Picture 56">
            <a:extLst>
              <a:ext uri="{FF2B5EF4-FFF2-40B4-BE49-F238E27FC236}">
                <a16:creationId xmlns:a16="http://schemas.microsoft.com/office/drawing/2014/main" id="{19DF4EF3-19CB-4E34-A877-3A130AC49418}"/>
              </a:ext>
            </a:extLst>
          </p:cNvPr>
          <p:cNvPicPr>
            <a:picLocks noChangeAspect="1"/>
          </p:cNvPicPr>
          <p:nvPr/>
        </p:nvPicPr>
        <p:blipFill>
          <a:blip r:embed="rId6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46" y="3387817"/>
            <a:ext cx="260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7" name="Picture 57">
            <a:extLst>
              <a:ext uri="{FF2B5EF4-FFF2-40B4-BE49-F238E27FC236}">
                <a16:creationId xmlns:a16="http://schemas.microsoft.com/office/drawing/2014/main" id="{78EDD6BB-537F-43F3-8341-CC4D5FEEF7CB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65" y="5499058"/>
            <a:ext cx="5429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" name="Picture 58">
            <a:extLst>
              <a:ext uri="{FF2B5EF4-FFF2-40B4-BE49-F238E27FC236}">
                <a16:creationId xmlns:a16="http://schemas.microsoft.com/office/drawing/2014/main" id="{B4C1F22B-2C02-4ECE-B2DB-D7D7CAA27625}"/>
              </a:ext>
            </a:extLst>
          </p:cNvPr>
          <p:cNvPicPr>
            <a:picLocks noChangeAspect="1"/>
          </p:cNvPicPr>
          <p:nvPr/>
        </p:nvPicPr>
        <p:blipFill>
          <a:blip r:embed="rId6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72" y="3613552"/>
            <a:ext cx="703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" name="Picture 59">
            <a:extLst>
              <a:ext uri="{FF2B5EF4-FFF2-40B4-BE49-F238E27FC236}">
                <a16:creationId xmlns:a16="http://schemas.microsoft.com/office/drawing/2014/main" id="{41E8B821-71F3-441F-83A4-202DAC69B15E}"/>
              </a:ext>
            </a:extLst>
          </p:cNvPr>
          <p:cNvPicPr>
            <a:picLocks noChangeAspect="1"/>
          </p:cNvPicPr>
          <p:nvPr/>
        </p:nvPicPr>
        <p:blipFill>
          <a:blip r:embed="rId7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718719"/>
            <a:ext cx="8572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0" name="Picture 60">
            <a:extLst>
              <a:ext uri="{FF2B5EF4-FFF2-40B4-BE49-F238E27FC236}">
                <a16:creationId xmlns:a16="http://schemas.microsoft.com/office/drawing/2014/main" id="{87786B45-317F-43D3-8AC8-BE59D3D30EC2}"/>
              </a:ext>
            </a:extLst>
          </p:cNvPr>
          <p:cNvPicPr>
            <a:picLocks noChangeAspect="1"/>
          </p:cNvPicPr>
          <p:nvPr/>
        </p:nvPicPr>
        <p:blipFill>
          <a:blip r:embed="rId7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15" y="3592678"/>
            <a:ext cx="812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 dirty="0">
                <a:latin typeface="Arial Narrow" panose="020B0606020202030204" pitchFamily="34" charset="0"/>
              </a:rPr>
              <a:t>Biology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19" name="Picture 68">
            <a:extLst>
              <a:ext uri="{FF2B5EF4-FFF2-40B4-BE49-F238E27FC236}">
                <a16:creationId xmlns:a16="http://schemas.microsoft.com/office/drawing/2014/main" id="{3C0A9986-0574-4CB3-A539-6257DAF985BC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69" y="11972607"/>
            <a:ext cx="4603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1" name="Picture 70">
            <a:extLst>
              <a:ext uri="{FF2B5EF4-FFF2-40B4-BE49-F238E27FC236}">
                <a16:creationId xmlns:a16="http://schemas.microsoft.com/office/drawing/2014/main" id="{5D9C0AB5-06B8-4BFC-9C42-FD5C514C76A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5565377"/>
            <a:ext cx="47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3" name="Picture 81">
            <a:extLst>
              <a:ext uri="{FF2B5EF4-FFF2-40B4-BE49-F238E27FC236}">
                <a16:creationId xmlns:a16="http://schemas.microsoft.com/office/drawing/2014/main" id="{3A01B6B8-2A78-4085-8C0E-173E63777670}"/>
              </a:ext>
            </a:extLst>
          </p:cNvPr>
          <p:cNvPicPr>
            <a:picLocks noChangeAspect="1"/>
          </p:cNvPicPr>
          <p:nvPr/>
        </p:nvPicPr>
        <p:blipFill>
          <a:blip r:embed="rId7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746"/>
          <a:stretch>
            <a:fillRect/>
          </a:stretch>
        </p:blipFill>
        <p:spPr bwMode="auto">
          <a:xfrm>
            <a:off x="868990" y="4011668"/>
            <a:ext cx="3476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2677DD67-4811-40E1-9C27-A1ED3A320269}"/>
              </a:ext>
            </a:extLst>
          </p:cNvPr>
          <p:cNvCxnSpPr>
            <a:cxnSpLocks/>
          </p:cNvCxnSpPr>
          <p:nvPr/>
        </p:nvCxnSpPr>
        <p:spPr>
          <a:xfrm flipH="1" flipV="1">
            <a:off x="2657056" y="5050344"/>
            <a:ext cx="10040" cy="5058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5" name="Picture 84">
            <a:extLst>
              <a:ext uri="{FF2B5EF4-FFF2-40B4-BE49-F238E27FC236}">
                <a16:creationId xmlns:a16="http://schemas.microsoft.com/office/drawing/2014/main" id="{95FEF6C2-6729-4C47-99A0-BADE4270BE3A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77" y="5512048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6" name="Picture 85">
            <a:extLst>
              <a:ext uri="{FF2B5EF4-FFF2-40B4-BE49-F238E27FC236}">
                <a16:creationId xmlns:a16="http://schemas.microsoft.com/office/drawing/2014/main" id="{824EA62C-E17B-4A28-96C4-901E158AD299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2" y="5427227"/>
            <a:ext cx="200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1" name="Picture 92">
            <a:extLst>
              <a:ext uri="{FF2B5EF4-FFF2-40B4-BE49-F238E27FC236}">
                <a16:creationId xmlns:a16="http://schemas.microsoft.com/office/drawing/2014/main" id="{BE3CCA21-67ED-478D-976A-69EBF3751B82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05" y="5598334"/>
            <a:ext cx="3492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2" name="Picture 93">
            <a:extLst>
              <a:ext uri="{FF2B5EF4-FFF2-40B4-BE49-F238E27FC236}">
                <a16:creationId xmlns:a16="http://schemas.microsoft.com/office/drawing/2014/main" id="{A968CBC3-8437-4A8E-8E20-0306C951E76C}"/>
              </a:ext>
            </a:extLst>
          </p:cNvPr>
          <p:cNvPicPr>
            <a:picLocks noChangeAspect="1"/>
          </p:cNvPicPr>
          <p:nvPr/>
        </p:nvPicPr>
        <p:blipFill>
          <a:blip r:embed="rId7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3" y="8441056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3" name="Picture 95">
            <a:extLst>
              <a:ext uri="{FF2B5EF4-FFF2-40B4-BE49-F238E27FC236}">
                <a16:creationId xmlns:a16="http://schemas.microsoft.com/office/drawing/2014/main" id="{41BE2405-5A14-4962-B86C-F76E2198D586}"/>
              </a:ext>
            </a:extLst>
          </p:cNvPr>
          <p:cNvPicPr>
            <a:picLocks noChangeAspect="1"/>
          </p:cNvPicPr>
          <p:nvPr/>
        </p:nvPicPr>
        <p:blipFill>
          <a:blip r:embed="rId8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08" y="9758363"/>
            <a:ext cx="503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5" name="Picture 101">
            <a:extLst>
              <a:ext uri="{FF2B5EF4-FFF2-40B4-BE49-F238E27FC236}">
                <a16:creationId xmlns:a16="http://schemas.microsoft.com/office/drawing/2014/main" id="{1A903F70-B730-46B7-8C71-4857C4063C60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06" y="9817398"/>
            <a:ext cx="387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6" name="Picture 106">
            <a:extLst>
              <a:ext uri="{FF2B5EF4-FFF2-40B4-BE49-F238E27FC236}">
                <a16:creationId xmlns:a16="http://schemas.microsoft.com/office/drawing/2014/main" id="{9A9F53AF-F4CE-4317-81AE-7615F96431FF}"/>
              </a:ext>
            </a:extLst>
          </p:cNvPr>
          <p:cNvPicPr>
            <a:picLocks noChangeAspect="1"/>
          </p:cNvPicPr>
          <p:nvPr/>
        </p:nvPicPr>
        <p:blipFill>
          <a:blip r:embed="rId8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3" y="12032934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7" name="Picture 500">
            <a:extLst>
              <a:ext uri="{FF2B5EF4-FFF2-40B4-BE49-F238E27FC236}">
                <a16:creationId xmlns:a16="http://schemas.microsoft.com/office/drawing/2014/main" id="{570F6864-6757-4C63-BB3A-7ED6BFE47C07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>
            <a:fillRect/>
          </a:stretch>
        </p:blipFill>
        <p:spPr bwMode="auto">
          <a:xfrm>
            <a:off x="3232944" y="8262938"/>
            <a:ext cx="33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8" name="Picture 30">
            <a:extLst>
              <a:ext uri="{FF2B5EF4-FFF2-40B4-BE49-F238E27FC236}">
                <a16:creationId xmlns:a16="http://schemas.microsoft.com/office/drawing/2014/main" id="{9DD9142E-3CD9-4A16-8B13-9125DCECC972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b="4103"/>
          <a:stretch>
            <a:fillRect/>
          </a:stretch>
        </p:blipFill>
        <p:spPr bwMode="auto">
          <a:xfrm>
            <a:off x="639763" y="8588375"/>
            <a:ext cx="420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1" name="Graphic 26" descr="Medicine">
            <a:extLst>
              <a:ext uri="{FF2B5EF4-FFF2-40B4-BE49-F238E27FC236}">
                <a16:creationId xmlns:a16="http://schemas.microsoft.com/office/drawing/2014/main" id="{DDD31B87-778B-4F82-8B8E-A4D6A8924472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917113"/>
            <a:ext cx="48101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2" name="Picture 117">
            <a:extLst>
              <a:ext uri="{FF2B5EF4-FFF2-40B4-BE49-F238E27FC236}">
                <a16:creationId xmlns:a16="http://schemas.microsoft.com/office/drawing/2014/main" id="{0D4FC3EC-E329-4B29-B91D-2296A9C5003E}"/>
              </a:ext>
            </a:extLst>
          </p:cNvPr>
          <p:cNvPicPr>
            <a:picLocks noChangeAspect="1"/>
          </p:cNvPicPr>
          <p:nvPr/>
        </p:nvPicPr>
        <p:blipFill>
          <a:blip r:embed="rId8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7911" b="-2"/>
          <a:stretch>
            <a:fillRect/>
          </a:stretch>
        </p:blipFill>
        <p:spPr bwMode="auto">
          <a:xfrm>
            <a:off x="611188" y="15133638"/>
            <a:ext cx="2809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3" name="Picture 510">
            <a:extLst>
              <a:ext uri="{FF2B5EF4-FFF2-40B4-BE49-F238E27FC236}">
                <a16:creationId xmlns:a16="http://schemas.microsoft.com/office/drawing/2014/main" id="{F9A70AAF-782C-4BD0-80EB-925B540E7818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7911" b="-2"/>
          <a:stretch>
            <a:fillRect/>
          </a:stretch>
        </p:blipFill>
        <p:spPr bwMode="auto">
          <a:xfrm>
            <a:off x="412750" y="15124113"/>
            <a:ext cx="176213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5" name="Picture 121">
            <a:extLst>
              <a:ext uri="{FF2B5EF4-FFF2-40B4-BE49-F238E27FC236}">
                <a16:creationId xmlns:a16="http://schemas.microsoft.com/office/drawing/2014/main" id="{19391F9B-195C-4AEA-B0EB-221494F2C985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2531725"/>
            <a:ext cx="3175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6" name="Picture 122">
            <a:extLst>
              <a:ext uri="{FF2B5EF4-FFF2-40B4-BE49-F238E27FC236}">
                <a16:creationId xmlns:a16="http://schemas.microsoft.com/office/drawing/2014/main" id="{72219013-9D3E-453A-9431-4A69766A0E6D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2126913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7" name="Picture 517">
            <a:extLst>
              <a:ext uri="{FF2B5EF4-FFF2-40B4-BE49-F238E27FC236}">
                <a16:creationId xmlns:a16="http://schemas.microsoft.com/office/drawing/2014/main" id="{6DA0686E-CD5C-4DA2-8C61-70E9ACF410A7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388975"/>
            <a:ext cx="320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8" name="Picture 518">
            <a:extLst>
              <a:ext uri="{FF2B5EF4-FFF2-40B4-BE49-F238E27FC236}">
                <a16:creationId xmlns:a16="http://schemas.microsoft.com/office/drawing/2014/main" id="{058E4306-185B-44BE-94C4-31B39F510579}"/>
              </a:ext>
            </a:extLst>
          </p:cNvPr>
          <p:cNvPicPr>
            <a:picLocks noChangeAspect="1"/>
          </p:cNvPicPr>
          <p:nvPr/>
        </p:nvPicPr>
        <p:blipFill>
          <a:blip r:embed="rId91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3903325"/>
            <a:ext cx="2492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" name="Picture 519">
            <a:extLst>
              <a:ext uri="{FF2B5EF4-FFF2-40B4-BE49-F238E27FC236}">
                <a16:creationId xmlns:a16="http://schemas.microsoft.com/office/drawing/2014/main" id="{22E1EFCE-4478-44B9-8442-F2D74D0EA601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130338"/>
            <a:ext cx="2111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" name="Picture 126">
            <a:extLst>
              <a:ext uri="{FF2B5EF4-FFF2-40B4-BE49-F238E27FC236}">
                <a16:creationId xmlns:a16="http://schemas.microsoft.com/office/drawing/2014/main" id="{40CC7B83-0E99-4080-8464-1D9D0B043394}"/>
              </a:ext>
            </a:extLst>
          </p:cNvPr>
          <p:cNvPicPr>
            <a:picLocks noChangeAspect="1"/>
          </p:cNvPicPr>
          <p:nvPr/>
        </p:nvPicPr>
        <p:blipFill>
          <a:blip r:embed="rId9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13" y="14497488"/>
            <a:ext cx="2809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B64E288-18B6-4851-9F8C-A06561CA0B4C}"/>
              </a:ext>
            </a:extLst>
          </p:cNvPr>
          <p:cNvCxnSpPr/>
          <p:nvPr/>
        </p:nvCxnSpPr>
        <p:spPr>
          <a:xfrm>
            <a:off x="7596694" y="14504988"/>
            <a:ext cx="287337" cy="30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53" name="Picture 138">
            <a:extLst>
              <a:ext uri="{FF2B5EF4-FFF2-40B4-BE49-F238E27FC236}">
                <a16:creationId xmlns:a16="http://schemas.microsoft.com/office/drawing/2014/main" id="{7E049D1D-DF34-492D-907A-7DF669C93E58}"/>
              </a:ext>
            </a:extLst>
          </p:cNvPr>
          <p:cNvPicPr>
            <a:picLocks noChangeAspect="1"/>
          </p:cNvPicPr>
          <p:nvPr/>
        </p:nvPicPr>
        <p:blipFill>
          <a:blip r:embed="rId9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14"/>
          <a:stretch>
            <a:fillRect/>
          </a:stretch>
        </p:blipFill>
        <p:spPr bwMode="auto">
          <a:xfrm>
            <a:off x="4903788" y="14959013"/>
            <a:ext cx="15208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5" name="TextBox 104">
            <a:extLst>
              <a:ext uri="{FF2B5EF4-FFF2-40B4-BE49-F238E27FC236}">
                <a16:creationId xmlns:a16="http://schemas.microsoft.com/office/drawing/2014/main" id="{B6B2ADFB-4D31-4EC9-8DA6-F400E013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188" y="16168688"/>
            <a:ext cx="735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>
                <a:cs typeface="Calibri" panose="020F0502020204030204" pitchFamily="34" charset="0"/>
              </a:rPr>
              <a:t>Cell division</a:t>
            </a:r>
          </a:p>
        </p:txBody>
      </p:sp>
      <p:pic>
        <p:nvPicPr>
          <p:cNvPr id="2556" name="Picture 28" descr="Image result for cell division icon">
            <a:extLst>
              <a:ext uri="{FF2B5EF4-FFF2-40B4-BE49-F238E27FC236}">
                <a16:creationId xmlns:a16="http://schemas.microsoft.com/office/drawing/2014/main" id="{B322B444-BB5F-4583-B6F3-7768C2BD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4"/>
          <a:stretch>
            <a:fillRect/>
          </a:stretch>
        </p:blipFill>
        <p:spPr bwMode="auto">
          <a:xfrm>
            <a:off x="5594350" y="16375063"/>
            <a:ext cx="5969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7" name="Picture 2">
            <a:extLst>
              <a:ext uri="{FF2B5EF4-FFF2-40B4-BE49-F238E27FC236}">
                <a16:creationId xmlns:a16="http://schemas.microsoft.com/office/drawing/2014/main" id="{A69C7AD5-7A5C-40AB-843B-085329BA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0" t="50565" r="20792" b="20660"/>
          <a:stretch>
            <a:fillRect/>
          </a:stretch>
        </p:blipFill>
        <p:spPr bwMode="auto">
          <a:xfrm>
            <a:off x="7001670" y="12616523"/>
            <a:ext cx="593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8" name="Picture 3">
            <a:extLst>
              <a:ext uri="{FF2B5EF4-FFF2-40B4-BE49-F238E27FC236}">
                <a16:creationId xmlns:a16="http://schemas.microsoft.com/office/drawing/2014/main" id="{C5DC8805-E887-4BFF-84CE-4AD0E122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47617" r="64043" b="41016"/>
          <a:stretch>
            <a:fillRect/>
          </a:stretch>
        </p:blipFill>
        <p:spPr bwMode="auto">
          <a:xfrm>
            <a:off x="7620001" y="12622873"/>
            <a:ext cx="6000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" name="TextBox 186">
            <a:extLst>
              <a:ext uri="{FF2B5EF4-FFF2-40B4-BE49-F238E27FC236}">
                <a16:creationId xmlns:a16="http://schemas.microsoft.com/office/drawing/2014/main" id="{94CFD93D-0272-426E-897B-BD01DAD4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78" y="11729086"/>
            <a:ext cx="1004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dirty="0"/>
              <a:t>Respiration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B1E0A-136B-4AC0-A28B-C4D63EF38879}"/>
              </a:ext>
            </a:extLst>
          </p:cNvPr>
          <p:cNvSpPr txBox="1"/>
          <p:nvPr/>
        </p:nvSpPr>
        <p:spPr>
          <a:xfrm rot="13872068">
            <a:off x="960674" y="10786932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Gill Sans MT" panose="020B0502020104020203" pitchFamily="34" charset="0"/>
              </a:rPr>
              <a:t>Infection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75477E1D-9221-405C-A9C5-22D96DCF6668}"/>
              </a:ext>
            </a:extLst>
          </p:cNvPr>
          <p:cNvSpPr txBox="1"/>
          <p:nvPr/>
        </p:nvSpPr>
        <p:spPr>
          <a:xfrm rot="16200000">
            <a:off x="926751" y="992603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Gill Sans MT" panose="020B0502020104020203" pitchFamily="34" charset="0"/>
              </a:rPr>
              <a:t>and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F6E0176F-749B-4626-B0D0-01787126B0B0}"/>
              </a:ext>
            </a:extLst>
          </p:cNvPr>
          <p:cNvSpPr txBox="1"/>
          <p:nvPr/>
        </p:nvSpPr>
        <p:spPr>
          <a:xfrm rot="20064495">
            <a:off x="1249382" y="9256113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latin typeface="Gill Sans MT" panose="020B0502020104020203" pitchFamily="34" charset="0"/>
              </a:rPr>
              <a:t>Response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B1AE3C8C-6B32-4A74-9FC6-B9ABF7C383AF}"/>
              </a:ext>
            </a:extLst>
          </p:cNvPr>
          <p:cNvCxnSpPr>
            <a:cxnSpLocks/>
          </p:cNvCxnSpPr>
          <p:nvPr/>
        </p:nvCxnSpPr>
        <p:spPr>
          <a:xfrm flipV="1">
            <a:off x="4553744" y="9440779"/>
            <a:ext cx="0" cy="43053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0" name="TextBox 356">
            <a:extLst>
              <a:ext uri="{FF2B5EF4-FFF2-40B4-BE49-F238E27FC236}">
                <a16:creationId xmlns:a16="http://schemas.microsoft.com/office/drawing/2014/main" id="{C41AB2E7-559B-4112-971B-AECD7EDB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548" y="9611996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Anaerobic respiration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ED115A-DBB8-47E6-BB49-C34745B7AD8C}"/>
              </a:ext>
            </a:extLst>
          </p:cNvPr>
          <p:cNvSpPr/>
          <p:nvPr/>
        </p:nvSpPr>
        <p:spPr>
          <a:xfrm>
            <a:off x="5995107" y="9084617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latin typeface="Gill Sans MT Condensed" panose="020B0506020104020203" pitchFamily="34" charset="0"/>
              </a:rPr>
              <a:t>Homeostasis</a:t>
            </a:r>
            <a:endParaRPr lang="en-GB" dirty="0"/>
          </a:p>
        </p:txBody>
      </p:sp>
      <p:sp>
        <p:nvSpPr>
          <p:cNvPr id="528" name="TextBox 52">
            <a:extLst>
              <a:ext uri="{FF2B5EF4-FFF2-40B4-BE49-F238E27FC236}">
                <a16:creationId xmlns:a16="http://schemas.microsoft.com/office/drawing/2014/main" id="{4DF3A530-FEA7-47F4-80A1-B42BF58BE08D}"/>
              </a:ext>
            </a:extLst>
          </p:cNvPr>
          <p:cNvSpPr txBox="1">
            <a:spLocks noChangeArrowheads="1"/>
          </p:cNvSpPr>
          <p:nvPr/>
        </p:nvSpPr>
        <p:spPr bwMode="auto">
          <a:xfrm rot="19219675">
            <a:off x="7525941" y="8856387"/>
            <a:ext cx="1404215" cy="338138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The nervous system</a:t>
            </a:r>
          </a:p>
        </p:txBody>
      </p:sp>
      <p:sp>
        <p:nvSpPr>
          <p:cNvPr id="2182" name="TextBox 259">
            <a:extLst>
              <a:ext uri="{FF2B5EF4-FFF2-40B4-BE49-F238E27FC236}">
                <a16:creationId xmlns:a16="http://schemas.microsoft.com/office/drawing/2014/main" id="{DBFFB7CB-1F80-4011-A1C3-770EA568C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523" y="9600539"/>
            <a:ext cx="1203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Structure and function of the nervous system</a:t>
            </a: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ADB322F3-A968-4F08-ADB3-A9480F89A6CF}"/>
              </a:ext>
            </a:extLst>
          </p:cNvPr>
          <p:cNvCxnSpPr>
            <a:cxnSpLocks/>
          </p:cNvCxnSpPr>
          <p:nvPr/>
        </p:nvCxnSpPr>
        <p:spPr>
          <a:xfrm flipH="1">
            <a:off x="5631180" y="10852448"/>
            <a:ext cx="1588" cy="37306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TextBox 244">
            <a:extLst>
              <a:ext uri="{FF2B5EF4-FFF2-40B4-BE49-F238E27FC236}">
                <a16:creationId xmlns:a16="http://schemas.microsoft.com/office/drawing/2014/main" id="{502EB39B-34FD-4257-99CA-4A4545EC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006" y="10394990"/>
            <a:ext cx="742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Health &amp; risk factors</a:t>
            </a:r>
          </a:p>
        </p:txBody>
      </p:sp>
      <p:pic>
        <p:nvPicPr>
          <p:cNvPr id="481" name="Picture 104">
            <a:extLst>
              <a:ext uri="{FF2B5EF4-FFF2-40B4-BE49-F238E27FC236}">
                <a16:creationId xmlns:a16="http://schemas.microsoft.com/office/drawing/2014/main" id="{9F5BCD95-DC4D-4F13-9C01-DC516C9F3885}"/>
              </a:ext>
            </a:extLst>
          </p:cNvPr>
          <p:cNvPicPr>
            <a:picLocks noChangeAspect="1"/>
          </p:cNvPicPr>
          <p:nvPr/>
        </p:nvPicPr>
        <p:blipFill>
          <a:blip r:embed="rId9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2" y="12011025"/>
            <a:ext cx="4206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" name="TextBox 248">
            <a:extLst>
              <a:ext uri="{FF2B5EF4-FFF2-40B4-BE49-F238E27FC236}">
                <a16:creationId xmlns:a16="http://schemas.microsoft.com/office/drawing/2014/main" id="{F6B8AD6A-940D-4F71-8642-DD614C95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1888787"/>
            <a:ext cx="1028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Chromosomes</a:t>
            </a:r>
          </a:p>
        </p:txBody>
      </p:sp>
      <p:sp>
        <p:nvSpPr>
          <p:cNvPr id="485" name="TextBox 339">
            <a:extLst>
              <a:ext uri="{FF2B5EF4-FFF2-40B4-BE49-F238E27FC236}">
                <a16:creationId xmlns:a16="http://schemas.microsoft.com/office/drawing/2014/main" id="{86D6E15A-363A-4F11-8544-C8FA04850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2" y="11877675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Stem cells</a:t>
            </a:r>
          </a:p>
        </p:txBody>
      </p:sp>
      <p:sp>
        <p:nvSpPr>
          <p:cNvPr id="488" name="TextBox 356">
            <a:extLst>
              <a:ext uri="{FF2B5EF4-FFF2-40B4-BE49-F238E27FC236}">
                <a16:creationId xmlns:a16="http://schemas.microsoft.com/office/drawing/2014/main" id="{DB697345-55AA-4326-AEC7-B393D693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11906250"/>
            <a:ext cx="742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Osmosis</a:t>
            </a:r>
          </a:p>
        </p:txBody>
      </p:sp>
      <p:pic>
        <p:nvPicPr>
          <p:cNvPr id="489" name="Picture 43">
            <a:extLst>
              <a:ext uri="{FF2B5EF4-FFF2-40B4-BE49-F238E27FC236}">
                <a16:creationId xmlns:a16="http://schemas.microsoft.com/office/drawing/2014/main" id="{3C8E55C7-E3D6-4ABD-9F50-B5A6434F1D3B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2068175"/>
            <a:ext cx="2841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0" name="Picture 44">
            <a:extLst>
              <a:ext uri="{FF2B5EF4-FFF2-40B4-BE49-F238E27FC236}">
                <a16:creationId xmlns:a16="http://schemas.microsoft.com/office/drawing/2014/main" id="{AAA51756-D55F-41D1-ABE9-84FB8D82D840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7" y="12066587"/>
            <a:ext cx="4619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3" name="TextBox 252">
            <a:extLst>
              <a:ext uri="{FF2B5EF4-FFF2-40B4-BE49-F238E27FC236}">
                <a16:creationId xmlns:a16="http://schemas.microsoft.com/office/drawing/2014/main" id="{3697821B-37EB-4A6C-8EF2-42F879864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469" y="10857151"/>
            <a:ext cx="812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Mitosis</a:t>
            </a:r>
          </a:p>
        </p:txBody>
      </p:sp>
      <p:sp>
        <p:nvSpPr>
          <p:cNvPr id="494" name="TextBox 356">
            <a:extLst>
              <a:ext uri="{FF2B5EF4-FFF2-40B4-BE49-F238E27FC236}">
                <a16:creationId xmlns:a16="http://schemas.microsoft.com/office/drawing/2014/main" id="{B4312AA9-8372-4CE0-AC9E-5C569EF7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519" y="10874695"/>
            <a:ext cx="696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Diffusion</a:t>
            </a:r>
          </a:p>
        </p:txBody>
      </p:sp>
      <p:sp>
        <p:nvSpPr>
          <p:cNvPr id="495" name="TextBox 356">
            <a:extLst>
              <a:ext uri="{FF2B5EF4-FFF2-40B4-BE49-F238E27FC236}">
                <a16:creationId xmlns:a16="http://schemas.microsoft.com/office/drawing/2014/main" id="{0AD1100C-A413-47D8-B963-06F5B1452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10569895"/>
            <a:ext cx="742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Active Transport</a:t>
            </a:r>
          </a:p>
        </p:txBody>
      </p:sp>
      <p:pic>
        <p:nvPicPr>
          <p:cNvPr id="496" name="Picture 28" descr="Image result for cell division icon">
            <a:extLst>
              <a:ext uri="{FF2B5EF4-FFF2-40B4-BE49-F238E27FC236}">
                <a16:creationId xmlns:a16="http://schemas.microsoft.com/office/drawing/2014/main" id="{5FA9F3E1-DA64-486E-881D-ADE61255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30" y="10293520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" name="Picture 46">
            <a:extLst>
              <a:ext uri="{FF2B5EF4-FFF2-40B4-BE49-F238E27FC236}">
                <a16:creationId xmlns:a16="http://schemas.microsoft.com/office/drawing/2014/main" id="{1711B38E-9788-4AFE-9145-A9CE83C81BBA}"/>
              </a:ext>
            </a:extLst>
          </p:cNvPr>
          <p:cNvPicPr>
            <a:picLocks noChangeAspect="1"/>
          </p:cNvPicPr>
          <p:nvPr/>
        </p:nvPicPr>
        <p:blipFill>
          <a:blip r:embed="rId10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93" y="1006492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8" name="Picture 99">
            <a:extLst>
              <a:ext uri="{FF2B5EF4-FFF2-40B4-BE49-F238E27FC236}">
                <a16:creationId xmlns:a16="http://schemas.microsoft.com/office/drawing/2014/main" id="{8CC0D05D-9A22-4427-B01C-B5D2112F59E3}"/>
              </a:ext>
            </a:extLst>
          </p:cNvPr>
          <p:cNvPicPr>
            <a:picLocks noChangeAspect="1"/>
          </p:cNvPicPr>
          <p:nvPr/>
        </p:nvPicPr>
        <p:blipFill>
          <a:blip r:embed="rId102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0260333"/>
            <a:ext cx="279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" name="TextBox 202">
            <a:extLst>
              <a:ext uri="{FF2B5EF4-FFF2-40B4-BE49-F238E27FC236}">
                <a16:creationId xmlns:a16="http://schemas.microsoft.com/office/drawing/2014/main" id="{8170ADDA-9115-4B02-9784-540C15E8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901" y="7391400"/>
            <a:ext cx="849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Communities</a:t>
            </a:r>
          </a:p>
        </p:txBody>
      </p:sp>
      <p:sp>
        <p:nvSpPr>
          <p:cNvPr id="466" name="TextBox 206">
            <a:extLst>
              <a:ext uri="{FF2B5EF4-FFF2-40B4-BE49-F238E27FC236}">
                <a16:creationId xmlns:a16="http://schemas.microsoft.com/office/drawing/2014/main" id="{C01235B3-5CF4-46BF-B395-FDE2C166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35" y="6564313"/>
            <a:ext cx="852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Decomposition</a:t>
            </a:r>
          </a:p>
        </p:txBody>
      </p:sp>
      <p:sp>
        <p:nvSpPr>
          <p:cNvPr id="468" name="TextBox 208">
            <a:extLst>
              <a:ext uri="{FF2B5EF4-FFF2-40B4-BE49-F238E27FC236}">
                <a16:creationId xmlns:a16="http://schemas.microsoft.com/office/drawing/2014/main" id="{D74CB9C5-094F-4069-96E7-C8FACD5C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039" y="7369175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Random Sampling- Quadrats and Transects</a:t>
            </a:r>
          </a:p>
        </p:txBody>
      </p:sp>
      <p:sp>
        <p:nvSpPr>
          <p:cNvPr id="470" name="TextBox 211">
            <a:extLst>
              <a:ext uri="{FF2B5EF4-FFF2-40B4-BE49-F238E27FC236}">
                <a16:creationId xmlns:a16="http://schemas.microsoft.com/office/drawing/2014/main" id="{997BEF7F-8B54-4E03-A57E-CF960374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173" y="6466820"/>
            <a:ext cx="6860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Sampling techniques</a:t>
            </a:r>
          </a:p>
        </p:txBody>
      </p:sp>
      <p:sp>
        <p:nvSpPr>
          <p:cNvPr id="471" name="TextBox 231">
            <a:extLst>
              <a:ext uri="{FF2B5EF4-FFF2-40B4-BE49-F238E27FC236}">
                <a16:creationId xmlns:a16="http://schemas.microsoft.com/office/drawing/2014/main" id="{9E3DB277-4917-4D22-AAA6-E1C35BB0F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739" y="7467600"/>
            <a:ext cx="693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Food chains</a:t>
            </a:r>
          </a:p>
        </p:txBody>
      </p:sp>
      <p:sp>
        <p:nvSpPr>
          <p:cNvPr id="475" name="TextBox 234">
            <a:extLst>
              <a:ext uri="{FF2B5EF4-FFF2-40B4-BE49-F238E27FC236}">
                <a16:creationId xmlns:a16="http://schemas.microsoft.com/office/drawing/2014/main" id="{6DB8BA92-18B1-4CD7-98E4-01A5B375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044" y="6615112"/>
            <a:ext cx="682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Water cycle</a:t>
            </a:r>
          </a:p>
        </p:txBody>
      </p:sp>
      <p:sp>
        <p:nvSpPr>
          <p:cNvPr id="499" name="TextBox 52">
            <a:extLst>
              <a:ext uri="{FF2B5EF4-FFF2-40B4-BE49-F238E27FC236}">
                <a16:creationId xmlns:a16="http://schemas.microsoft.com/office/drawing/2014/main" id="{AFB56589-88C3-47E5-9CD3-3AB16F75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501" y="6826250"/>
            <a:ext cx="2001838" cy="522288"/>
          </a:xfrm>
          <a:prstGeom prst="rect">
            <a:avLst/>
          </a:prstGeom>
          <a:solidFill>
            <a:srgbClr val="00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Gill Sans MT Condensed" panose="020B0506020104020203" pitchFamily="34" charset="0"/>
              </a:rPr>
              <a:t>Ecology</a:t>
            </a:r>
          </a:p>
        </p:txBody>
      </p:sp>
      <p:sp>
        <p:nvSpPr>
          <p:cNvPr id="503" name="TextBox 189">
            <a:extLst>
              <a:ext uri="{FF2B5EF4-FFF2-40B4-BE49-F238E27FC236}">
                <a16:creationId xmlns:a16="http://schemas.microsoft.com/office/drawing/2014/main" id="{8E47BB8E-9C9C-4948-B549-7AC48D8D3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097" y="6403975"/>
            <a:ext cx="908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Abiotic and Biotic factors</a:t>
            </a:r>
          </a:p>
        </p:txBody>
      </p:sp>
      <p:sp>
        <p:nvSpPr>
          <p:cNvPr id="504" name="TextBox 206">
            <a:extLst>
              <a:ext uri="{FF2B5EF4-FFF2-40B4-BE49-F238E27FC236}">
                <a16:creationId xmlns:a16="http://schemas.microsoft.com/office/drawing/2014/main" id="{53035D55-A52B-4A8D-9F21-E8BC613F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981" y="6346031"/>
            <a:ext cx="84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Adaptations for hot and cold environment</a:t>
            </a:r>
          </a:p>
        </p:txBody>
      </p:sp>
      <p:sp>
        <p:nvSpPr>
          <p:cNvPr id="505" name="TextBox 202">
            <a:extLst>
              <a:ext uri="{FF2B5EF4-FFF2-40B4-BE49-F238E27FC236}">
                <a16:creationId xmlns:a16="http://schemas.microsoft.com/office/drawing/2014/main" id="{7FF35663-5B8E-46D9-B26C-4BB9E3EB8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164" y="7388225"/>
            <a:ext cx="7477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Adaptations</a:t>
            </a:r>
          </a:p>
        </p:txBody>
      </p:sp>
      <p:sp>
        <p:nvSpPr>
          <p:cNvPr id="506" name="TextBox 202">
            <a:extLst>
              <a:ext uri="{FF2B5EF4-FFF2-40B4-BE49-F238E27FC236}">
                <a16:creationId xmlns:a16="http://schemas.microsoft.com/office/drawing/2014/main" id="{F9D5E200-85AB-4E76-910C-C6CDF719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889" y="7439025"/>
            <a:ext cx="747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Distribution of organisms</a:t>
            </a:r>
          </a:p>
        </p:txBody>
      </p:sp>
      <p:sp>
        <p:nvSpPr>
          <p:cNvPr id="507" name="TextBox 231">
            <a:extLst>
              <a:ext uri="{FF2B5EF4-FFF2-40B4-BE49-F238E27FC236}">
                <a16:creationId xmlns:a16="http://schemas.microsoft.com/office/drawing/2014/main" id="{FED6C55C-8661-4CE5-A58D-3234467FF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59" y="6264731"/>
            <a:ext cx="581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Predator prey</a:t>
            </a:r>
          </a:p>
        </p:txBody>
      </p:sp>
      <p:pic>
        <p:nvPicPr>
          <p:cNvPr id="526" name="Picture 23">
            <a:extLst>
              <a:ext uri="{FF2B5EF4-FFF2-40B4-BE49-F238E27FC236}">
                <a16:creationId xmlns:a16="http://schemas.microsoft.com/office/drawing/2014/main" id="{4D357D28-DB91-45AF-BCEE-664BF102D8C7}"/>
              </a:ext>
            </a:extLst>
          </p:cNvPr>
          <p:cNvPicPr>
            <a:picLocks noChangeAspect="1"/>
          </p:cNvPicPr>
          <p:nvPr/>
        </p:nvPicPr>
        <p:blipFill>
          <a:blip r:embed="rId103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22" y="5993686"/>
            <a:ext cx="3683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9" name="Picture 24">
            <a:extLst>
              <a:ext uri="{FF2B5EF4-FFF2-40B4-BE49-F238E27FC236}">
                <a16:creationId xmlns:a16="http://schemas.microsoft.com/office/drawing/2014/main" id="{B9221B1E-E8D2-4197-827E-0A2C087EFA27}"/>
              </a:ext>
            </a:extLst>
          </p:cNvPr>
          <p:cNvPicPr>
            <a:picLocks noChangeAspect="1"/>
          </p:cNvPicPr>
          <p:nvPr/>
        </p:nvPicPr>
        <p:blipFill>
          <a:blip r:embed="rId10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32" y="6010042"/>
            <a:ext cx="3635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0" name="Picture 26">
            <a:extLst>
              <a:ext uri="{FF2B5EF4-FFF2-40B4-BE49-F238E27FC236}">
                <a16:creationId xmlns:a16="http://schemas.microsoft.com/office/drawing/2014/main" id="{87935451-BD64-4A68-AA7E-08134EE8C884}"/>
              </a:ext>
            </a:extLst>
          </p:cNvPr>
          <p:cNvPicPr>
            <a:picLocks noChangeAspect="1"/>
          </p:cNvPicPr>
          <p:nvPr/>
        </p:nvPicPr>
        <p:blipFill>
          <a:blip r:embed="rId10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98" y="6017751"/>
            <a:ext cx="344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1" name="Picture 27">
            <a:extLst>
              <a:ext uri="{FF2B5EF4-FFF2-40B4-BE49-F238E27FC236}">
                <a16:creationId xmlns:a16="http://schemas.microsoft.com/office/drawing/2014/main" id="{0853A3CA-C6C8-4D51-9735-7D6DB6796B90}"/>
              </a:ext>
            </a:extLst>
          </p:cNvPr>
          <p:cNvPicPr>
            <a:picLocks noChangeAspect="1"/>
          </p:cNvPicPr>
          <p:nvPr/>
        </p:nvPicPr>
        <p:blipFill>
          <a:blip r:embed="rId10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31" y="6099969"/>
            <a:ext cx="592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" name="Picture 40">
            <a:extLst>
              <a:ext uri="{FF2B5EF4-FFF2-40B4-BE49-F238E27FC236}">
                <a16:creationId xmlns:a16="http://schemas.microsoft.com/office/drawing/2014/main" id="{23E09CAD-23F8-490E-A17C-8258406A2BE0}"/>
              </a:ext>
            </a:extLst>
          </p:cNvPr>
          <p:cNvPicPr>
            <a:picLocks noChangeAspect="1"/>
          </p:cNvPicPr>
          <p:nvPr/>
        </p:nvPicPr>
        <p:blipFill>
          <a:blip r:embed="rId10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95" y="7727608"/>
            <a:ext cx="42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" name="Picture 42">
            <a:extLst>
              <a:ext uri="{FF2B5EF4-FFF2-40B4-BE49-F238E27FC236}">
                <a16:creationId xmlns:a16="http://schemas.microsoft.com/office/drawing/2014/main" id="{E4EA1CA1-E9D5-4CC0-AA7F-CADF1C603A60}"/>
              </a:ext>
            </a:extLst>
          </p:cNvPr>
          <p:cNvPicPr>
            <a:picLocks noChangeAspect="1"/>
          </p:cNvPicPr>
          <p:nvPr/>
        </p:nvPicPr>
        <p:blipFill>
          <a:blip r:embed="rId108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99" y="6056313"/>
            <a:ext cx="504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" name="Picture 119">
            <a:extLst>
              <a:ext uri="{FF2B5EF4-FFF2-40B4-BE49-F238E27FC236}">
                <a16:creationId xmlns:a16="http://schemas.microsoft.com/office/drawing/2014/main" id="{DE934F45-6C85-4CD7-A0F4-F11E14E74625}"/>
              </a:ext>
            </a:extLst>
          </p:cNvPr>
          <p:cNvPicPr>
            <a:picLocks noChangeAspect="1"/>
          </p:cNvPicPr>
          <p:nvPr/>
        </p:nvPicPr>
        <p:blipFill>
          <a:blip r:embed="rId109" cstate="hq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61" y="6144039"/>
            <a:ext cx="36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" name="TextBox 236">
            <a:extLst>
              <a:ext uri="{FF2B5EF4-FFF2-40B4-BE49-F238E27FC236}">
                <a16:creationId xmlns:a16="http://schemas.microsoft.com/office/drawing/2014/main" id="{72405946-F9EF-4F46-9EB6-5EB15A86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7492182"/>
            <a:ext cx="850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Carbon cycle</a:t>
            </a:r>
          </a:p>
        </p:txBody>
      </p:sp>
      <p:pic>
        <p:nvPicPr>
          <p:cNvPr id="537" name="Picture 111">
            <a:extLst>
              <a:ext uri="{FF2B5EF4-FFF2-40B4-BE49-F238E27FC236}">
                <a16:creationId xmlns:a16="http://schemas.microsoft.com/office/drawing/2014/main" id="{6BFFDFFA-34CC-47E4-9B7B-F2A0FC1EED98}"/>
              </a:ext>
            </a:extLst>
          </p:cNvPr>
          <p:cNvPicPr>
            <a:picLocks noChangeAspect="1"/>
          </p:cNvPicPr>
          <p:nvPr/>
        </p:nvPicPr>
        <p:blipFill>
          <a:blip r:embed="rId110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9" y="7656395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" name="Picture 39">
            <a:extLst>
              <a:ext uri="{FF2B5EF4-FFF2-40B4-BE49-F238E27FC236}">
                <a16:creationId xmlns:a16="http://schemas.microsoft.com/office/drawing/2014/main" id="{7C502BAE-2541-4C98-8F25-DC465C81437C}"/>
              </a:ext>
            </a:extLst>
          </p:cNvPr>
          <p:cNvPicPr>
            <a:picLocks noChangeAspect="1"/>
          </p:cNvPicPr>
          <p:nvPr/>
        </p:nvPicPr>
        <p:blipFill>
          <a:blip r:embed="rId111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111228" y="7916863"/>
            <a:ext cx="514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" name="Picture 112">
            <a:extLst>
              <a:ext uri="{FF2B5EF4-FFF2-40B4-BE49-F238E27FC236}">
                <a16:creationId xmlns:a16="http://schemas.microsoft.com/office/drawing/2014/main" id="{C2F5A45E-B9AC-46F3-8264-AD4BBF87D047}"/>
              </a:ext>
            </a:extLst>
          </p:cNvPr>
          <p:cNvPicPr>
            <a:picLocks noChangeAspect="1"/>
          </p:cNvPicPr>
          <p:nvPr/>
        </p:nvPicPr>
        <p:blipFill>
          <a:blip r:embed="rId11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03" y="7773115"/>
            <a:ext cx="4508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1" name="Picture 123">
            <a:extLst>
              <a:ext uri="{FF2B5EF4-FFF2-40B4-BE49-F238E27FC236}">
                <a16:creationId xmlns:a16="http://schemas.microsoft.com/office/drawing/2014/main" id="{12D186A5-35BE-4591-8FBA-4F742707C142}"/>
              </a:ext>
            </a:extLst>
          </p:cNvPr>
          <p:cNvPicPr>
            <a:picLocks noChangeAspect="1"/>
          </p:cNvPicPr>
          <p:nvPr/>
        </p:nvPicPr>
        <p:blipFill>
          <a:blip r:embed="rId11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06" y="7633324"/>
            <a:ext cx="1341276" cy="3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6508893" y="6632026"/>
            <a:ext cx="132837" cy="244304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>
            <a:off x="6111169" y="6589275"/>
            <a:ext cx="19861" cy="28648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>
            <a:off x="3396850" y="6572505"/>
            <a:ext cx="9131" cy="2373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4173685" y="6607191"/>
            <a:ext cx="11707" cy="24761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4641623" y="6600825"/>
            <a:ext cx="9324" cy="26355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>
            <a:off x="5314603" y="6622643"/>
            <a:ext cx="33539" cy="21569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6200000">
            <a:off x="614359" y="5796158"/>
            <a:ext cx="1696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Food Production</a:t>
            </a:r>
          </a:p>
        </p:txBody>
      </p:sp>
      <p:sp>
        <p:nvSpPr>
          <p:cNvPr id="501" name="TextBox 345">
            <a:extLst>
              <a:ext uri="{FF2B5EF4-FFF2-40B4-BE49-F238E27FC236}">
                <a16:creationId xmlns:a16="http://schemas.microsoft.com/office/drawing/2014/main" id="{5EF846D3-4D1E-4AA6-9472-82616D1F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4966997"/>
            <a:ext cx="88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Sustainable fishing</a:t>
            </a:r>
          </a:p>
        </p:txBody>
      </p:sp>
      <p:pic>
        <p:nvPicPr>
          <p:cNvPr id="502" name="Picture 63">
            <a:extLst>
              <a:ext uri="{FF2B5EF4-FFF2-40B4-BE49-F238E27FC236}">
                <a16:creationId xmlns:a16="http://schemas.microsoft.com/office/drawing/2014/main" id="{3F2B8D71-FD8B-4D60-8ECC-0ACD10CDC44D}"/>
              </a:ext>
            </a:extLst>
          </p:cNvPr>
          <p:cNvPicPr>
            <a:picLocks noChangeAspect="1"/>
          </p:cNvPicPr>
          <p:nvPr/>
        </p:nvPicPr>
        <p:blipFill>
          <a:blip r:embed="rId11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3" y="4661403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8" name="TextBox 351">
            <a:extLst>
              <a:ext uri="{FF2B5EF4-FFF2-40B4-BE49-F238E27FC236}">
                <a16:creationId xmlns:a16="http://schemas.microsoft.com/office/drawing/2014/main" id="{58F0E68B-9B98-4D48-B35C-FD8431AE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892" y="5659755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Sustainable food production </a:t>
            </a:r>
          </a:p>
        </p:txBody>
      </p:sp>
      <p:pic>
        <p:nvPicPr>
          <p:cNvPr id="509" name="Picture 73">
            <a:extLst>
              <a:ext uri="{FF2B5EF4-FFF2-40B4-BE49-F238E27FC236}">
                <a16:creationId xmlns:a16="http://schemas.microsoft.com/office/drawing/2014/main" id="{B32A2D3C-50C0-4FEE-8977-825DB6A44F1F}"/>
              </a:ext>
            </a:extLst>
          </p:cNvPr>
          <p:cNvPicPr>
            <a:picLocks noChangeAspect="1"/>
          </p:cNvPicPr>
          <p:nvPr/>
        </p:nvPicPr>
        <p:blipFill>
          <a:blip r:embed="rId1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72" y="5829177"/>
            <a:ext cx="303131" cy="5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63" y="5639616"/>
            <a:ext cx="88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Farming techniques</a:t>
            </a:r>
          </a:p>
        </p:txBody>
      </p:sp>
      <p:pic>
        <p:nvPicPr>
          <p:cNvPr id="517" name="Picture 74">
            <a:extLst>
              <a:ext uri="{FF2B5EF4-FFF2-40B4-BE49-F238E27FC236}">
                <a16:creationId xmlns:a16="http://schemas.microsoft.com/office/drawing/2014/main" id="{E4AB4CE8-D375-4775-9AC6-C57DFD4DF072}"/>
              </a:ext>
            </a:extLst>
          </p:cNvPr>
          <p:cNvPicPr>
            <a:picLocks noChangeAspect="1"/>
          </p:cNvPicPr>
          <p:nvPr/>
        </p:nvPicPr>
        <p:blipFill>
          <a:blip r:embed="rId11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" y="5141622"/>
            <a:ext cx="533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91" y="7133352"/>
            <a:ext cx="884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Trophic level</a:t>
            </a:r>
          </a:p>
        </p:txBody>
      </p:sp>
      <p:pic>
        <p:nvPicPr>
          <p:cNvPr id="521" name="Picture 62">
            <a:extLst>
              <a:ext uri="{FF2B5EF4-FFF2-40B4-BE49-F238E27FC236}">
                <a16:creationId xmlns:a16="http://schemas.microsoft.com/office/drawing/2014/main" id="{BFB55CC1-3D8A-4720-9433-C48A5C481628}"/>
              </a:ext>
            </a:extLst>
          </p:cNvPr>
          <p:cNvPicPr>
            <a:picLocks noChangeAspect="1"/>
          </p:cNvPicPr>
          <p:nvPr/>
        </p:nvPicPr>
        <p:blipFill>
          <a:blip r:embed="rId11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7185026"/>
            <a:ext cx="6715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 flipV="1">
            <a:off x="845076" y="6904479"/>
            <a:ext cx="560814" cy="587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615125" y="6461860"/>
            <a:ext cx="510358" cy="89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1437700" y="4673041"/>
            <a:ext cx="373638" cy="3189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0" name="TextBox 351">
            <a:extLst>
              <a:ext uri="{FF2B5EF4-FFF2-40B4-BE49-F238E27FC236}">
                <a16:creationId xmlns:a16="http://schemas.microsoft.com/office/drawing/2014/main" id="{9D3BA643-A5D4-48A3-8D65-E3D9CA4D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332" y="6070671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Factors affecting food security </a:t>
            </a:r>
          </a:p>
        </p:txBody>
      </p:sp>
      <p:sp>
        <p:nvSpPr>
          <p:cNvPr id="551" name="TextBox 351">
            <a:extLst>
              <a:ext uri="{FF2B5EF4-FFF2-40B4-BE49-F238E27FC236}">
                <a16:creationId xmlns:a16="http://schemas.microsoft.com/office/drawing/2014/main" id="{AFE687A5-3B0A-459C-A06D-1E440646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6" y="6503194"/>
            <a:ext cx="744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Transfer of Biomass</a:t>
            </a:r>
          </a:p>
        </p:txBody>
      </p:sp>
      <p:pic>
        <p:nvPicPr>
          <p:cNvPr id="552" name="Picture 745">
            <a:extLst>
              <a:ext uri="{FF2B5EF4-FFF2-40B4-BE49-F238E27FC236}">
                <a16:creationId xmlns:a16="http://schemas.microsoft.com/office/drawing/2014/main" id="{38A0515A-0A2F-486E-8EBA-CAC23C289596}"/>
              </a:ext>
            </a:extLst>
          </p:cNvPr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64965"/>
            <a:ext cx="927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744351" y="5590829"/>
            <a:ext cx="510358" cy="89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>
            <a:off x="1049337" y="5186563"/>
            <a:ext cx="324466" cy="287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5" name="Picture 16" descr="http://uhhs/logo3.png"/>
          <p:cNvPicPr>
            <a:picLocks noChangeAspect="1" noChangeArrowheads="1"/>
          </p:cNvPicPr>
          <p:nvPr/>
        </p:nvPicPr>
        <p:blipFill>
          <a:blip r:embed="rId1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1560" r="64928" b="23734"/>
          <a:stretch>
            <a:fillRect/>
          </a:stretch>
        </p:blipFill>
        <p:spPr bwMode="auto">
          <a:xfrm>
            <a:off x="6548438" y="203200"/>
            <a:ext cx="14652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" name="Picture 18" descr="http://uhhs/logo3.png"/>
          <p:cNvPicPr>
            <a:picLocks noChangeAspect="1" noChangeArrowheads="1"/>
          </p:cNvPicPr>
          <p:nvPr/>
        </p:nvPicPr>
        <p:blipFill>
          <a:blip r:embed="rId1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4" t="18227" r="12660" b="10651"/>
          <a:stretch>
            <a:fillRect/>
          </a:stretch>
        </p:blipFill>
        <p:spPr bwMode="auto">
          <a:xfrm>
            <a:off x="8032750" y="296863"/>
            <a:ext cx="1457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" name="TextBox 167">
            <a:extLst>
              <a:ext uri="{FF2B5EF4-FFF2-40B4-BE49-F238E27FC236}">
                <a16:creationId xmlns:a16="http://schemas.microsoft.com/office/drawing/2014/main" id="{4C8F6E98-8B06-44A4-B6F4-55D4A64C7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775" y="13074650"/>
            <a:ext cx="84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Natural selection</a:t>
            </a:r>
          </a:p>
        </p:txBody>
      </p:sp>
      <p:sp>
        <p:nvSpPr>
          <p:cNvPr id="486" name="TextBox 52">
            <a:extLst>
              <a:ext uri="{FF2B5EF4-FFF2-40B4-BE49-F238E27FC236}">
                <a16:creationId xmlns:a16="http://schemas.microsoft.com/office/drawing/2014/main" id="{CD538762-992D-4417-9978-AF1BBA873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940" y="13362623"/>
            <a:ext cx="182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Gill Sans MT Condensed" panose="020B0506020104020203" pitchFamily="34" charset="0"/>
              </a:rPr>
              <a:t>Adaptation and Inheritance</a:t>
            </a:r>
          </a:p>
        </p:txBody>
      </p:sp>
      <p:sp>
        <p:nvSpPr>
          <p:cNvPr id="487" name="TextBox 167">
            <a:extLst>
              <a:ext uri="{FF2B5EF4-FFF2-40B4-BE49-F238E27FC236}">
                <a16:creationId xmlns:a16="http://schemas.microsoft.com/office/drawing/2014/main" id="{9F133D5D-02C2-4464-BD4E-F15796EF4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986" y="12941386"/>
            <a:ext cx="695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Variation</a:t>
            </a:r>
          </a:p>
        </p:txBody>
      </p:sp>
      <p:pic>
        <p:nvPicPr>
          <p:cNvPr id="491" name="Picture 4">
            <a:extLst>
              <a:ext uri="{FF2B5EF4-FFF2-40B4-BE49-F238E27FC236}">
                <a16:creationId xmlns:a16="http://schemas.microsoft.com/office/drawing/2014/main" id="{4C8B1528-819A-48C3-A572-D4025B6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69247" r="64594" b="21301"/>
          <a:stretch>
            <a:fillRect/>
          </a:stretch>
        </p:blipFill>
        <p:spPr bwMode="auto">
          <a:xfrm>
            <a:off x="1699786" y="12503236"/>
            <a:ext cx="4429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" name="TextBox 167">
            <a:extLst>
              <a:ext uri="{FF2B5EF4-FFF2-40B4-BE49-F238E27FC236}">
                <a16:creationId xmlns:a16="http://schemas.microsoft.com/office/drawing/2014/main" id="{5E6AD48B-3295-41EF-A727-618F72BAF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12906461"/>
            <a:ext cx="844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Inheritance</a:t>
            </a:r>
          </a:p>
        </p:txBody>
      </p:sp>
      <p:pic>
        <p:nvPicPr>
          <p:cNvPr id="511" name="Picture 5">
            <a:extLst>
              <a:ext uri="{FF2B5EF4-FFF2-40B4-BE49-F238E27FC236}">
                <a16:creationId xmlns:a16="http://schemas.microsoft.com/office/drawing/2014/main" id="{974BE0C4-EAE0-4684-8781-35A770D7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4" t="44202" r="20155" b="43439"/>
          <a:stretch>
            <a:fillRect/>
          </a:stretch>
        </p:blipFill>
        <p:spPr bwMode="auto">
          <a:xfrm>
            <a:off x="2193925" y="12522286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" name="TextBox 167">
            <a:extLst>
              <a:ext uri="{FF2B5EF4-FFF2-40B4-BE49-F238E27FC236}">
                <a16:creationId xmlns:a16="http://schemas.microsoft.com/office/drawing/2014/main" id="{5C9C3345-9012-4665-A39F-3BE554E8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584" y="12777239"/>
            <a:ext cx="84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Natural selection</a:t>
            </a:r>
          </a:p>
        </p:txBody>
      </p:sp>
      <p:pic>
        <p:nvPicPr>
          <p:cNvPr id="557" name="Picture 145">
            <a:extLst>
              <a:ext uri="{FF2B5EF4-FFF2-40B4-BE49-F238E27FC236}">
                <a16:creationId xmlns:a16="http://schemas.microsoft.com/office/drawing/2014/main" id="{B28FC0E6-15B1-4635-8006-32E195304145}"/>
              </a:ext>
            </a:extLst>
          </p:cNvPr>
          <p:cNvPicPr>
            <a:picLocks noChangeAspect="1"/>
          </p:cNvPicPr>
          <p:nvPr/>
        </p:nvPicPr>
        <p:blipFill>
          <a:blip r:embed="rId12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14337505"/>
            <a:ext cx="5715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9" name="TextBox 167">
            <a:extLst>
              <a:ext uri="{FF2B5EF4-FFF2-40B4-BE49-F238E27FC236}">
                <a16:creationId xmlns:a16="http://schemas.microsoft.com/office/drawing/2014/main" id="{FD850BB6-D601-4D08-9DF7-80BC61E59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834" y="13938249"/>
            <a:ext cx="80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Competition and Adaptation</a:t>
            </a:r>
            <a:endParaRPr lang="en-US" altLang="en-US" sz="800" dirty="0"/>
          </a:p>
        </p:txBody>
      </p:sp>
      <p:pic>
        <p:nvPicPr>
          <p:cNvPr id="563" name="Picture 144">
            <a:extLst>
              <a:ext uri="{FF2B5EF4-FFF2-40B4-BE49-F238E27FC236}">
                <a16:creationId xmlns:a16="http://schemas.microsoft.com/office/drawing/2014/main" id="{24D9CA64-CD72-4D88-AED2-4A22F9D2371F}"/>
              </a:ext>
            </a:extLst>
          </p:cNvPr>
          <p:cNvPicPr>
            <a:picLocks noChangeAspect="1"/>
          </p:cNvPicPr>
          <p:nvPr/>
        </p:nvPicPr>
        <p:blipFill>
          <a:blip r:embed="rId12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66" y="14379453"/>
            <a:ext cx="4587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" name="TextBox 167">
            <a:extLst>
              <a:ext uri="{FF2B5EF4-FFF2-40B4-BE49-F238E27FC236}">
                <a16:creationId xmlns:a16="http://schemas.microsoft.com/office/drawing/2014/main" id="{4BF5F73D-619C-49C5-B3C8-F4746ED6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411" y="13977146"/>
            <a:ext cx="84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Continuous and discontinuous variation</a:t>
            </a:r>
          </a:p>
        </p:txBody>
      </p:sp>
      <p:sp>
        <p:nvSpPr>
          <p:cNvPr id="566" name="TextBox 167">
            <a:extLst>
              <a:ext uri="{FF2B5EF4-FFF2-40B4-BE49-F238E27FC236}">
                <a16:creationId xmlns:a16="http://schemas.microsoft.com/office/drawing/2014/main" id="{8C395038-5869-4380-8E93-9565A566C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146" y="14049374"/>
            <a:ext cx="84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Adapting to change</a:t>
            </a:r>
          </a:p>
        </p:txBody>
      </p:sp>
      <p:pic>
        <p:nvPicPr>
          <p:cNvPr id="567" name="Picture 124">
            <a:extLst>
              <a:ext uri="{FF2B5EF4-FFF2-40B4-BE49-F238E27FC236}">
                <a16:creationId xmlns:a16="http://schemas.microsoft.com/office/drawing/2014/main" id="{D4290565-E3ED-4747-9AFD-7546F890E9E3}"/>
              </a:ext>
            </a:extLst>
          </p:cNvPr>
          <p:cNvPicPr>
            <a:picLocks noChangeAspect="1"/>
          </p:cNvPicPr>
          <p:nvPr/>
        </p:nvPicPr>
        <p:blipFill>
          <a:blip r:embed="rId12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89" y="14255750"/>
            <a:ext cx="6477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" name="TextBox 167">
            <a:extLst>
              <a:ext uri="{FF2B5EF4-FFF2-40B4-BE49-F238E27FC236}">
                <a16:creationId xmlns:a16="http://schemas.microsoft.com/office/drawing/2014/main" id="{38EF43AB-5EAA-48F4-B94E-27A01F503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925" y="13931107"/>
            <a:ext cx="844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Extinction</a:t>
            </a:r>
          </a:p>
        </p:txBody>
      </p:sp>
    </p:spTree>
    <p:extLst>
      <p:ext uri="{BB962C8B-B14F-4D97-AF65-F5344CB8AC3E}">
        <p14:creationId xmlns:p14="http://schemas.microsoft.com/office/powerpoint/2010/main" val="127381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15714</TotalTime>
  <Words>454</Words>
  <Application>Microsoft Office PowerPoint</Application>
  <PresentationFormat>Custom</PresentationFormat>
  <Paragraphs>191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Gill Sans MT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R Barry</cp:lastModifiedBy>
  <cp:revision>406</cp:revision>
  <cp:lastPrinted>2018-09-02T17:44:52Z</cp:lastPrinted>
  <dcterms:created xsi:type="dcterms:W3CDTF">2018-02-08T08:28:53Z</dcterms:created>
  <dcterms:modified xsi:type="dcterms:W3CDTF">2022-09-21T11:02:04Z</dcterms:modified>
</cp:coreProperties>
</file>